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4"/>
  </p:notesMasterIdLst>
  <p:sldIdLst>
    <p:sldId id="256" r:id="rId2"/>
    <p:sldId id="257" r:id="rId3"/>
    <p:sldId id="264" r:id="rId4"/>
    <p:sldId id="330" r:id="rId5"/>
    <p:sldId id="258" r:id="rId6"/>
    <p:sldId id="259" r:id="rId7"/>
    <p:sldId id="260" r:id="rId8"/>
    <p:sldId id="261" r:id="rId9"/>
    <p:sldId id="262" r:id="rId10"/>
    <p:sldId id="263" r:id="rId11"/>
    <p:sldId id="271" r:id="rId12"/>
    <p:sldId id="319" r:id="rId13"/>
    <p:sldId id="320"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23" r:id="rId36"/>
    <p:sldId id="324" r:id="rId37"/>
    <p:sldId id="325" r:id="rId38"/>
    <p:sldId id="326" r:id="rId39"/>
    <p:sldId id="327" r:id="rId40"/>
    <p:sldId id="328"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29" r:id="rId72"/>
    <p:sldId id="318" r:id="rId73"/>
  </p:sldIdLst>
  <p:sldSz cx="9753600" cy="7315200"/>
  <p:notesSz cx="6858000" cy="9144000"/>
  <p:embeddedFontLst>
    <p:embeddedFont>
      <p:font typeface="Arial" panose="020B0604020202020204" pitchFamily="34" charset="0"/>
      <p:regular r:id="rId75"/>
    </p:embeddedFont>
    <p:embeddedFont>
      <p:font typeface="Arial Bold" panose="020B0704020202020204" pitchFamily="34" charset="0"/>
      <p:regular r:id="rId76"/>
      <p:bold r:id="rId77"/>
    </p:embeddedFont>
    <p:embeddedFont>
      <p:font typeface="Arial Bold Italics" panose="020B0604020202020204" charset="0"/>
      <p:regular r:id="rId78"/>
    </p:embeddedFont>
    <p:embeddedFont>
      <p:font typeface="Arial Italics" panose="020B0604020202020204" charset="0"/>
      <p:regular r:id="rId79"/>
    </p:embeddedFont>
    <p:embeddedFont>
      <p:font typeface="Broadway" panose="04040905080B02020502" pitchFamily="82" charset="0"/>
      <p:regular r:id="rId80"/>
    </p:embeddedFont>
    <p:embeddedFont>
      <p:font typeface="Calibri" panose="020F0502020204030204" pitchFamily="34" charset="0"/>
      <p:regular r:id="rId81"/>
      <p:bold r:id="rId82"/>
      <p:italic r:id="rId83"/>
      <p:boldItalic r:id="rId84"/>
    </p:embeddedFont>
    <p:embeddedFont>
      <p:font typeface="Frankfurter Medium" panose="020B0604020202020204" charset="0"/>
      <p:regular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5" d="100"/>
          <a:sy n="55" d="100"/>
        </p:scale>
        <p:origin x="149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6177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8338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1874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1520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1338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7373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presentation/d/1hJQ4d5dFgO1iWpdPXorWOvaUYQgOSAz2/edit#slide=id.p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rbrummond@kleinisd.net" TargetMode="External"/><Relationship Id="rId2" Type="http://schemas.openxmlformats.org/officeDocument/2006/relationships/hyperlink" Target="mailto:cbill1@kleinisd.net" TargetMode="External"/><Relationship Id="rId1" Type="http://schemas.openxmlformats.org/officeDocument/2006/relationships/slideLayout" Target="../slideLayouts/slideLayout7.xml"/><Relationship Id="rId5" Type="http://schemas.openxmlformats.org/officeDocument/2006/relationships/hyperlink" Target="mailto:espence1@kleinisd.net" TargetMode="External"/><Relationship Id="rId4" Type="http://schemas.openxmlformats.org/officeDocument/2006/relationships/hyperlink" Target="mailto:mbrummond@kleinisd.net"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www.klein.ffanow.org/"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30049" y="3864321"/>
            <a:ext cx="2573178" cy="3210624"/>
          </a:xfrm>
          <a:custGeom>
            <a:avLst/>
            <a:gdLst/>
            <a:ahLst/>
            <a:cxnLst/>
            <a:rect l="l" t="t" r="r" b="b"/>
            <a:pathLst>
              <a:path w="2573178" h="3210624">
                <a:moveTo>
                  <a:pt x="0" y="0"/>
                </a:moveTo>
                <a:lnTo>
                  <a:pt x="2573178" y="0"/>
                </a:lnTo>
                <a:lnTo>
                  <a:pt x="2573178" y="3210624"/>
                </a:lnTo>
                <a:lnTo>
                  <a:pt x="0" y="3210624"/>
                </a:lnTo>
                <a:lnTo>
                  <a:pt x="0" y="0"/>
                </a:lnTo>
                <a:close/>
              </a:path>
            </a:pathLst>
          </a:custGeom>
          <a:blipFill>
            <a:blip r:embed="rId3"/>
            <a:stretch>
              <a:fillRect t="-10" b="-10"/>
            </a:stretch>
          </a:blipFill>
        </p:spPr>
        <p:txBody>
          <a:bodyPr/>
          <a:lstStyle/>
          <a:p>
            <a:endParaRPr lang="en-US"/>
          </a:p>
        </p:txBody>
      </p:sp>
      <p:sp>
        <p:nvSpPr>
          <p:cNvPr id="3" name="TextBox 3"/>
          <p:cNvSpPr txBox="1"/>
          <p:nvPr/>
        </p:nvSpPr>
        <p:spPr>
          <a:xfrm>
            <a:off x="293753" y="66679"/>
            <a:ext cx="8792031" cy="2600325"/>
          </a:xfrm>
          <a:prstGeom prst="rect">
            <a:avLst/>
          </a:prstGeom>
        </p:spPr>
        <p:txBody>
          <a:bodyPr lIns="0" tIns="0" rIns="0" bIns="0" rtlCol="0" anchor="t">
            <a:spAutoFit/>
          </a:bodyPr>
          <a:lstStyle/>
          <a:p>
            <a:pPr algn="just">
              <a:lnSpc>
                <a:spcPts val="9600"/>
              </a:lnSpc>
            </a:pPr>
            <a:r>
              <a:rPr lang="en-US" sz="8000" spc="0">
                <a:solidFill>
                  <a:srgbClr val="FFFFFF"/>
                </a:solidFill>
                <a:latin typeface="Broadway Bold"/>
              </a:rPr>
              <a:t>Klein Show </a:t>
            </a:r>
          </a:p>
          <a:p>
            <a:pPr algn="just">
              <a:lnSpc>
                <a:spcPts val="9600"/>
              </a:lnSpc>
            </a:pPr>
            <a:r>
              <a:rPr lang="en-US" sz="8000" spc="0">
                <a:solidFill>
                  <a:srgbClr val="FFFFFF"/>
                </a:solidFill>
                <a:latin typeface="Broadway Bold"/>
              </a:rPr>
              <a:t>Rules Meeting</a:t>
            </a:r>
          </a:p>
        </p:txBody>
      </p:sp>
      <p:sp>
        <p:nvSpPr>
          <p:cNvPr id="4" name="Freeform 4"/>
          <p:cNvSpPr/>
          <p:nvPr/>
        </p:nvSpPr>
        <p:spPr>
          <a:xfrm>
            <a:off x="7039235" y="4658905"/>
            <a:ext cx="2416041" cy="2416041"/>
          </a:xfrm>
          <a:custGeom>
            <a:avLst/>
            <a:gdLst/>
            <a:ahLst/>
            <a:cxnLst/>
            <a:rect l="l" t="t" r="r" b="b"/>
            <a:pathLst>
              <a:path w="2416041" h="2416041">
                <a:moveTo>
                  <a:pt x="0" y="0"/>
                </a:moveTo>
                <a:lnTo>
                  <a:pt x="2416040" y="0"/>
                </a:lnTo>
                <a:lnTo>
                  <a:pt x="2416040" y="2416040"/>
                </a:lnTo>
                <a:lnTo>
                  <a:pt x="0" y="2416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523965" y="3778596"/>
            <a:ext cx="2931310" cy="809625"/>
          </a:xfrm>
          <a:prstGeom prst="rect">
            <a:avLst/>
          </a:prstGeom>
        </p:spPr>
        <p:txBody>
          <a:bodyPr lIns="0" tIns="0" rIns="0" bIns="0" rtlCol="0" anchor="t">
            <a:spAutoFit/>
          </a:bodyPr>
          <a:lstStyle/>
          <a:p>
            <a:pPr algn="just">
              <a:lnSpc>
                <a:spcPts val="5760"/>
              </a:lnSpc>
            </a:pPr>
            <a:r>
              <a:rPr lang="en-US" sz="4800" spc="0">
                <a:solidFill>
                  <a:srgbClr val="FFFFFF"/>
                </a:solidFill>
                <a:latin typeface="Broadway Bold"/>
              </a:rPr>
              <a:t>Sign-In!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88417"/>
            <a:ext cx="8598240" cy="1485900"/>
          </a:xfrm>
          <a:prstGeom prst="rect">
            <a:avLst/>
          </a:prstGeom>
        </p:spPr>
        <p:txBody>
          <a:bodyPr lIns="0" tIns="0" rIns="0" bIns="0" rtlCol="0" anchor="t">
            <a:spAutoFit/>
          </a:bodyPr>
          <a:lstStyle/>
          <a:p>
            <a:pPr algn="ctr">
              <a:lnSpc>
                <a:spcPts val="5519"/>
              </a:lnSpc>
            </a:pPr>
            <a:r>
              <a:rPr lang="en-US" sz="4599">
                <a:solidFill>
                  <a:srgbClr val="FFFFFF"/>
                </a:solidFill>
                <a:latin typeface="Arial Bold"/>
              </a:rPr>
              <a:t>Non-Group Buy Payments Due</a:t>
            </a:r>
          </a:p>
          <a:p>
            <a:pPr algn="ctr">
              <a:lnSpc>
                <a:spcPts val="5519"/>
              </a:lnSpc>
            </a:pPr>
            <a:r>
              <a:rPr lang="en-US" sz="4599" spc="-1">
                <a:solidFill>
                  <a:srgbClr val="FFFFFF"/>
                </a:solidFill>
                <a:latin typeface="Arial Bold"/>
              </a:rPr>
              <a:t>Oct. 6, 2023</a:t>
            </a:r>
          </a:p>
        </p:txBody>
      </p:sp>
      <p:sp>
        <p:nvSpPr>
          <p:cNvPr id="3" name="TextBox 3"/>
          <p:cNvSpPr txBox="1"/>
          <p:nvPr/>
        </p:nvSpPr>
        <p:spPr>
          <a:xfrm>
            <a:off x="130512" y="1709370"/>
            <a:ext cx="9492576" cy="4772025"/>
          </a:xfrm>
          <a:prstGeom prst="rect">
            <a:avLst/>
          </a:prstGeom>
        </p:spPr>
        <p:txBody>
          <a:bodyPr lIns="0" tIns="0" rIns="0" bIns="0" rtlCol="0" anchor="t">
            <a:spAutoFit/>
          </a:bodyPr>
          <a:lstStyle/>
          <a:p>
            <a:pPr marL="408524" lvl="1" indent="-204262" algn="l">
              <a:lnSpc>
                <a:spcPts val="3809"/>
              </a:lnSpc>
              <a:buFont typeface="Arial"/>
              <a:buChar char="•"/>
            </a:pPr>
            <a:r>
              <a:rPr lang="en-US" sz="3174" spc="-1">
                <a:solidFill>
                  <a:srgbClr val="FFFFFF"/>
                </a:solidFill>
                <a:latin typeface="Arial"/>
              </a:rPr>
              <a:t>All entry fees due for non group buy animals</a:t>
            </a:r>
          </a:p>
          <a:p>
            <a:pPr marL="862028" lvl="2" indent="-287343" algn="l">
              <a:lnSpc>
                <a:spcPts val="3809"/>
              </a:lnSpc>
              <a:buFont typeface="Arial"/>
              <a:buChar char="⚬"/>
            </a:pPr>
            <a:r>
              <a:rPr lang="en-US" sz="3174" spc="-1">
                <a:solidFill>
                  <a:srgbClr val="FFFFFF"/>
                </a:solidFill>
                <a:latin typeface="Arial"/>
              </a:rPr>
              <a:t>Heifers - $25</a:t>
            </a:r>
          </a:p>
          <a:p>
            <a:pPr marL="862028" lvl="2" indent="-287343" algn="l">
              <a:lnSpc>
                <a:spcPts val="3809"/>
              </a:lnSpc>
              <a:buFont typeface="Arial"/>
              <a:buChar char="⚬"/>
            </a:pPr>
            <a:r>
              <a:rPr lang="en-US" sz="3174" spc="-1">
                <a:solidFill>
                  <a:srgbClr val="FFFFFF"/>
                </a:solidFill>
                <a:latin typeface="Arial"/>
              </a:rPr>
              <a:t>Breeding Rabbits - $10 each (max of 6)</a:t>
            </a:r>
          </a:p>
          <a:p>
            <a:pPr marL="862028" lvl="2" indent="-287343" algn="l">
              <a:lnSpc>
                <a:spcPts val="3809"/>
              </a:lnSpc>
              <a:buFont typeface="Arial"/>
              <a:buChar char="⚬"/>
            </a:pPr>
            <a:r>
              <a:rPr lang="en-US" sz="3174" spc="-1">
                <a:solidFill>
                  <a:srgbClr val="FFFFFF"/>
                </a:solidFill>
                <a:latin typeface="Arial"/>
              </a:rPr>
              <a:t>Breeding Poultry - $10 each (max of 4)</a:t>
            </a:r>
          </a:p>
          <a:p>
            <a:pPr marL="862028" lvl="2" indent="-287343" algn="l">
              <a:lnSpc>
                <a:spcPts val="3809"/>
              </a:lnSpc>
              <a:buFont typeface="Arial"/>
              <a:buChar char="⚬"/>
            </a:pPr>
            <a:r>
              <a:rPr lang="en-US" sz="3174" spc="-1">
                <a:solidFill>
                  <a:srgbClr val="FFFFFF"/>
                </a:solidFill>
                <a:latin typeface="Arial"/>
              </a:rPr>
              <a:t>Horticulture - $10 each (max 1 per class)</a:t>
            </a:r>
          </a:p>
          <a:p>
            <a:pPr marL="862028" lvl="2" indent="-287343" algn="l">
              <a:lnSpc>
                <a:spcPts val="3809"/>
              </a:lnSpc>
              <a:buFont typeface="Arial"/>
              <a:buChar char="⚬"/>
            </a:pPr>
            <a:r>
              <a:rPr lang="en-US" sz="3174" spc="-1">
                <a:solidFill>
                  <a:srgbClr val="FFFFFF"/>
                </a:solidFill>
                <a:latin typeface="Arial"/>
              </a:rPr>
              <a:t>Floral - $35 </a:t>
            </a:r>
          </a:p>
          <a:p>
            <a:pPr marL="862028" lvl="2" indent="-287343" algn="l">
              <a:lnSpc>
                <a:spcPts val="3809"/>
              </a:lnSpc>
              <a:buFont typeface="Arial"/>
              <a:buChar char="⚬"/>
            </a:pPr>
            <a:r>
              <a:rPr lang="en-US" sz="3174" spc="-1">
                <a:solidFill>
                  <a:srgbClr val="FFFFFF"/>
                </a:solidFill>
                <a:latin typeface="Arial"/>
              </a:rPr>
              <a:t>SAEP – $10</a:t>
            </a:r>
          </a:p>
          <a:p>
            <a:pPr marL="862028" lvl="2" indent="-287343" algn="l">
              <a:lnSpc>
                <a:spcPts val="3809"/>
              </a:lnSpc>
              <a:buFont typeface="Arial"/>
              <a:buChar char="⚬"/>
            </a:pPr>
            <a:r>
              <a:rPr lang="en-US" sz="3174" spc="-1">
                <a:solidFill>
                  <a:srgbClr val="FFFFFF"/>
                </a:solidFill>
                <a:latin typeface="Arial"/>
              </a:rPr>
              <a:t>Ag Mechanics – $10</a:t>
            </a:r>
          </a:p>
          <a:p>
            <a:pPr marL="862028" lvl="2" indent="-287343" algn="l">
              <a:lnSpc>
                <a:spcPts val="3809"/>
              </a:lnSpc>
              <a:buFont typeface="Arial"/>
              <a:buChar char="⚬"/>
            </a:pPr>
            <a:r>
              <a:rPr lang="en-US" sz="3174" spc="-1">
                <a:solidFill>
                  <a:srgbClr val="FFFFFF"/>
                </a:solidFill>
                <a:latin typeface="Arial"/>
              </a:rPr>
              <a:t>Photography - $10 </a:t>
            </a:r>
          </a:p>
          <a:p>
            <a:pPr marL="1264467" lvl="3" indent="-316117" algn="l">
              <a:lnSpc>
                <a:spcPts val="3333"/>
              </a:lnSpc>
              <a:buFont typeface="Arial"/>
              <a:buChar char="￭"/>
            </a:pPr>
            <a:r>
              <a:rPr lang="en-US" sz="2777" spc="-1">
                <a:solidFill>
                  <a:srgbClr val="FFFFFF"/>
                </a:solidFill>
                <a:latin typeface="Arial"/>
              </a:rPr>
              <a:t>(1 entry and Theme: "Weights and Measures")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9120" y="636270"/>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Horticulture Meeting - Aug. 30</a:t>
            </a:r>
          </a:p>
        </p:txBody>
      </p:sp>
      <p:sp>
        <p:nvSpPr>
          <p:cNvPr id="3" name="TextBox 3"/>
          <p:cNvSpPr txBox="1"/>
          <p:nvPr/>
        </p:nvSpPr>
        <p:spPr>
          <a:xfrm>
            <a:off x="579120" y="1685925"/>
            <a:ext cx="8595360" cy="1028700"/>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Horticulture meeting after school</a:t>
            </a:r>
          </a:p>
          <a:p>
            <a:pPr marL="872044" lvl="2" indent="-290681" algn="l">
              <a:lnSpc>
                <a:spcPts val="3583"/>
              </a:lnSpc>
              <a:buFont typeface="Arial"/>
              <a:buChar char="⚬"/>
            </a:pPr>
            <a:r>
              <a:rPr lang="en-US" sz="2986" spc="-1">
                <a:solidFill>
                  <a:srgbClr val="FFFFFF"/>
                </a:solidFill>
                <a:latin typeface="Arial"/>
              </a:rPr>
              <a:t>2:45pm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89744" y="249634"/>
            <a:ext cx="8598240" cy="1436291"/>
          </a:xfrm>
          <a:prstGeom prst="rect">
            <a:avLst/>
          </a:prstGeom>
        </p:spPr>
        <p:txBody>
          <a:bodyPr lIns="0" tIns="0" rIns="0" bIns="0" rtlCol="0" anchor="t">
            <a:spAutoFit/>
          </a:bodyPr>
          <a:lstStyle/>
          <a:p>
            <a:pPr algn="ctr">
              <a:lnSpc>
                <a:spcPts val="5631"/>
              </a:lnSpc>
            </a:pPr>
            <a:r>
              <a:rPr lang="en-US" sz="4693" spc="-1" dirty="0">
                <a:solidFill>
                  <a:srgbClr val="FFFFFF"/>
                </a:solidFill>
                <a:latin typeface="Arial"/>
              </a:rPr>
              <a:t>Breeding Rabbit Meeting – </a:t>
            </a:r>
          </a:p>
          <a:p>
            <a:pPr algn="ctr">
              <a:lnSpc>
                <a:spcPts val="5631"/>
              </a:lnSpc>
            </a:pPr>
            <a:r>
              <a:rPr lang="en-US" sz="4693" spc="-1" dirty="0">
                <a:solidFill>
                  <a:srgbClr val="FFFFFF"/>
                </a:solidFill>
                <a:latin typeface="Arial"/>
              </a:rPr>
              <a:t>Aug. 31</a:t>
            </a:r>
          </a:p>
        </p:txBody>
      </p:sp>
      <p:sp>
        <p:nvSpPr>
          <p:cNvPr id="3" name="TextBox 3"/>
          <p:cNvSpPr txBox="1"/>
          <p:nvPr/>
        </p:nvSpPr>
        <p:spPr>
          <a:xfrm>
            <a:off x="579120" y="1685925"/>
            <a:ext cx="8595360" cy="1485022"/>
          </a:xfrm>
          <a:prstGeom prst="rect">
            <a:avLst/>
          </a:prstGeom>
        </p:spPr>
        <p:txBody>
          <a:bodyPr lIns="0" tIns="0" rIns="0" bIns="0" rtlCol="0" anchor="t">
            <a:spAutoFit/>
          </a:bodyPr>
          <a:lstStyle/>
          <a:p>
            <a:pPr marL="439273" lvl="1" indent="-219637" algn="l">
              <a:lnSpc>
                <a:spcPts val="4095"/>
              </a:lnSpc>
              <a:buFont typeface="Arial"/>
              <a:buChar char="•"/>
            </a:pPr>
            <a:endParaRPr lang="en-US" sz="3413" spc="-1" dirty="0">
              <a:solidFill>
                <a:srgbClr val="FFFFFF"/>
              </a:solidFill>
              <a:latin typeface="Arial"/>
            </a:endParaRPr>
          </a:p>
          <a:p>
            <a:pPr marL="439273" lvl="1" indent="-219637" algn="l">
              <a:lnSpc>
                <a:spcPts val="4095"/>
              </a:lnSpc>
              <a:buFont typeface="Arial"/>
              <a:buChar char="•"/>
            </a:pPr>
            <a:r>
              <a:rPr lang="en-US" sz="3413" spc="-1" dirty="0">
                <a:solidFill>
                  <a:srgbClr val="FFFFFF"/>
                </a:solidFill>
                <a:latin typeface="Arial"/>
              </a:rPr>
              <a:t>Breeding Rabbit meeting after school</a:t>
            </a:r>
          </a:p>
          <a:p>
            <a:pPr marL="872044" lvl="2" indent="-290681" algn="l">
              <a:lnSpc>
                <a:spcPts val="3583"/>
              </a:lnSpc>
              <a:buFont typeface="Arial"/>
              <a:buChar char="⚬"/>
            </a:pPr>
            <a:r>
              <a:rPr lang="en-US" sz="2986" spc="-1" dirty="0">
                <a:solidFill>
                  <a:srgbClr val="FFFFFF"/>
                </a:solidFill>
                <a:latin typeface="Arial"/>
              </a:rPr>
              <a:t>2:45pm</a:t>
            </a:r>
          </a:p>
        </p:txBody>
      </p:sp>
    </p:spTree>
    <p:extLst>
      <p:ext uri="{BB962C8B-B14F-4D97-AF65-F5344CB8AC3E}">
        <p14:creationId xmlns:p14="http://schemas.microsoft.com/office/powerpoint/2010/main" val="364789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pic>
        <p:nvPicPr>
          <p:cNvPr id="5" name="Picture 4" descr="A white sign with red and blue text&#10;&#10;Description automatically generated">
            <a:extLst>
              <a:ext uri="{FF2B5EF4-FFF2-40B4-BE49-F238E27FC236}">
                <a16:creationId xmlns:a16="http://schemas.microsoft.com/office/drawing/2014/main" id="{47573EFF-AEE7-971F-1746-E4897957A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0"/>
            <a:ext cx="5652655" cy="7315200"/>
          </a:xfrm>
          <a:prstGeom prst="rect">
            <a:avLst/>
          </a:prstGeom>
        </p:spPr>
      </p:pic>
    </p:spTree>
    <p:extLst>
      <p:ext uri="{BB962C8B-B14F-4D97-AF65-F5344CB8AC3E}">
        <p14:creationId xmlns:p14="http://schemas.microsoft.com/office/powerpoint/2010/main" val="187571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90000" y="421195"/>
            <a:ext cx="9573600" cy="866775"/>
          </a:xfrm>
          <a:prstGeom prst="rect">
            <a:avLst/>
          </a:prstGeom>
        </p:spPr>
        <p:txBody>
          <a:bodyPr lIns="0" tIns="0" rIns="0" bIns="0" rtlCol="0" anchor="t">
            <a:spAutoFit/>
          </a:bodyPr>
          <a:lstStyle/>
          <a:p>
            <a:pPr algn="ctr">
              <a:lnSpc>
                <a:spcPts val="6143"/>
              </a:lnSpc>
            </a:pPr>
            <a:r>
              <a:rPr lang="en-US" sz="5119" spc="-1">
                <a:solidFill>
                  <a:srgbClr val="FFFFFF"/>
                </a:solidFill>
                <a:latin typeface="Arial"/>
              </a:rPr>
              <a:t>Pig Meeting - Sept. 12</a:t>
            </a:r>
          </a:p>
        </p:txBody>
      </p:sp>
      <p:sp>
        <p:nvSpPr>
          <p:cNvPr id="3" name="TextBox 3"/>
          <p:cNvSpPr txBox="1"/>
          <p:nvPr/>
        </p:nvSpPr>
        <p:spPr>
          <a:xfrm>
            <a:off x="577680" y="1473267"/>
            <a:ext cx="8598240" cy="5713725"/>
          </a:xfrm>
          <a:prstGeom prst="rect">
            <a:avLst/>
          </a:prstGeom>
        </p:spPr>
        <p:txBody>
          <a:bodyPr lIns="0" tIns="0" rIns="0" bIns="0" rtlCol="0" anchor="t">
            <a:spAutoFit/>
          </a:bodyPr>
          <a:lstStyle/>
          <a:p>
            <a:pPr marL="494182" lvl="1" indent="-247091" algn="l">
              <a:lnSpc>
                <a:spcPts val="4608"/>
              </a:lnSpc>
              <a:buFont typeface="Arial"/>
              <a:buChar char="•"/>
            </a:pPr>
            <a:r>
              <a:rPr lang="en-US" sz="3840" spc="-1">
                <a:solidFill>
                  <a:srgbClr val="FFFFFF"/>
                </a:solidFill>
                <a:latin typeface="Arial"/>
              </a:rPr>
              <a:t>Pig Meeting after school in the Ag Shop</a:t>
            </a:r>
          </a:p>
          <a:p>
            <a:pPr marL="981862" lvl="2" indent="-327287" algn="l">
              <a:lnSpc>
                <a:spcPts val="4608"/>
              </a:lnSpc>
              <a:buFont typeface="Arial"/>
              <a:buChar char="⚬"/>
            </a:pPr>
            <a:r>
              <a:rPr lang="en-US" sz="3840" spc="-1">
                <a:solidFill>
                  <a:srgbClr val="FFFFFF"/>
                </a:solidFill>
                <a:latin typeface="Arial"/>
              </a:rPr>
              <a:t>All students getting pigs must attend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Lamb/Goat Meeting - Sept. 13</a:t>
            </a:r>
          </a:p>
        </p:txBody>
      </p:sp>
      <p:sp>
        <p:nvSpPr>
          <p:cNvPr id="3" name="TextBox 3"/>
          <p:cNvSpPr txBox="1"/>
          <p:nvPr/>
        </p:nvSpPr>
        <p:spPr>
          <a:xfrm>
            <a:off x="579120" y="1685925"/>
            <a:ext cx="8595360" cy="2638425"/>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Lamb &amp; Goat meeting after school at 2:45pm in the ag shop (If you are getting lamb or goat you need to attend)</a:t>
            </a:r>
          </a:p>
          <a:p>
            <a:pPr marL="439273" lvl="1" indent="-219637" algn="l">
              <a:lnSpc>
                <a:spcPts val="4095"/>
              </a:lnSpc>
            </a:pPr>
            <a:endParaRPr lang="en-US" sz="3413" spc="-1">
              <a:solidFill>
                <a:srgbClr val="FFFFFF"/>
              </a:solidFill>
              <a:latin typeface="Arial"/>
            </a:endParaRPr>
          </a:p>
          <a:p>
            <a:pPr algn="l">
              <a:lnSpc>
                <a:spcPts val="4095"/>
              </a:lnSpc>
            </a:pPr>
            <a:endParaRPr lang="en-US" sz="3413" spc="-1">
              <a:solidFill>
                <a:srgbClr val="FFFFFF"/>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Turkey Meeting - Sept. 14</a:t>
            </a:r>
          </a:p>
        </p:txBody>
      </p:sp>
      <p:sp>
        <p:nvSpPr>
          <p:cNvPr id="3" name="TextBox 3"/>
          <p:cNvSpPr txBox="1"/>
          <p:nvPr/>
        </p:nvSpPr>
        <p:spPr>
          <a:xfrm>
            <a:off x="579120" y="1685925"/>
            <a:ext cx="8595360" cy="1609725"/>
          </a:xfrm>
          <a:prstGeom prst="rect">
            <a:avLst/>
          </a:prstGeom>
        </p:spPr>
        <p:txBody>
          <a:bodyPr lIns="0" tIns="0" rIns="0" bIns="0" rtlCol="0" anchor="t">
            <a:spAutoFit/>
          </a:bodyPr>
          <a:lstStyle/>
          <a:p>
            <a:pPr marL="439129" lvl="1" indent="-219564" algn="l">
              <a:lnSpc>
                <a:spcPts val="4095"/>
              </a:lnSpc>
              <a:buFont typeface="Arial"/>
              <a:buChar char="•"/>
            </a:pPr>
            <a:r>
              <a:rPr lang="en-US" sz="3413" spc="-1">
                <a:solidFill>
                  <a:srgbClr val="FFFFFF"/>
                </a:solidFill>
                <a:latin typeface="Arial"/>
              </a:rPr>
              <a:t>Turkey meeting after school at 2:45pm in the ag shop (If you are getting turkeys you need to attend)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21195"/>
            <a:ext cx="8598240" cy="866775"/>
          </a:xfrm>
          <a:prstGeom prst="rect">
            <a:avLst/>
          </a:prstGeom>
        </p:spPr>
        <p:txBody>
          <a:bodyPr lIns="0" tIns="0" rIns="0" bIns="0" rtlCol="0" anchor="t">
            <a:spAutoFit/>
          </a:bodyPr>
          <a:lstStyle/>
          <a:p>
            <a:pPr algn="ctr">
              <a:lnSpc>
                <a:spcPts val="6143"/>
              </a:lnSpc>
            </a:pPr>
            <a:r>
              <a:rPr lang="en-US" sz="5119" spc="-1">
                <a:solidFill>
                  <a:srgbClr val="FFFFFF"/>
                </a:solidFill>
                <a:latin typeface="Arial"/>
              </a:rPr>
              <a:t>Farm Workday - Sept. 20</a:t>
            </a:r>
          </a:p>
        </p:txBody>
      </p:sp>
      <p:sp>
        <p:nvSpPr>
          <p:cNvPr id="3" name="TextBox 3"/>
          <p:cNvSpPr txBox="1"/>
          <p:nvPr/>
        </p:nvSpPr>
        <p:spPr>
          <a:xfrm>
            <a:off x="577680" y="1677480"/>
            <a:ext cx="8598240" cy="4343400"/>
          </a:xfrm>
          <a:prstGeom prst="rect">
            <a:avLst/>
          </a:prstGeom>
        </p:spPr>
        <p:txBody>
          <a:bodyPr lIns="0" tIns="0" rIns="0" bIns="0" rtlCol="0" anchor="t">
            <a:spAutoFit/>
          </a:bodyPr>
          <a:lstStyle/>
          <a:p>
            <a:pPr marL="521637" lvl="1" indent="-260818" algn="l">
              <a:lnSpc>
                <a:spcPts val="4863"/>
              </a:lnSpc>
              <a:buFont typeface="Arial"/>
              <a:buChar char="•"/>
            </a:pPr>
            <a:r>
              <a:rPr lang="en-US" sz="4053" u="sng" spc="-1">
                <a:solidFill>
                  <a:srgbClr val="FFFFFF"/>
                </a:solidFill>
                <a:latin typeface="Arial"/>
              </a:rPr>
              <a:t>MANDATORY</a:t>
            </a:r>
            <a:r>
              <a:rPr lang="en-US" sz="4053" spc="-1">
                <a:solidFill>
                  <a:srgbClr val="FFFFFF"/>
                </a:solidFill>
                <a:latin typeface="Arial"/>
              </a:rPr>
              <a:t> farm set up for those students keeping animals at the Klein FFA Ag Farm</a:t>
            </a:r>
          </a:p>
          <a:p>
            <a:pPr marL="521637" lvl="1" indent="-260818" algn="l">
              <a:lnSpc>
                <a:spcPts val="4863"/>
              </a:lnSpc>
              <a:buFont typeface="Arial"/>
              <a:buChar char="•"/>
            </a:pPr>
            <a:r>
              <a:rPr lang="en-US" sz="4053" spc="-1">
                <a:solidFill>
                  <a:srgbClr val="FFFFFF"/>
                </a:solidFill>
                <a:latin typeface="Arial"/>
              </a:rPr>
              <a:t>3:30 pm until done!</a:t>
            </a:r>
          </a:p>
          <a:p>
            <a:pPr marL="521637" lvl="1" indent="-260818" algn="l">
              <a:lnSpc>
                <a:spcPts val="4863"/>
              </a:lnSpc>
              <a:buFont typeface="Arial"/>
              <a:buChar char="•"/>
            </a:pPr>
            <a:r>
              <a:rPr lang="en-US" sz="4053" spc="-1">
                <a:solidFill>
                  <a:srgbClr val="FFFFFF"/>
                </a:solidFill>
                <a:latin typeface="Arial"/>
              </a:rPr>
              <a:t>If you have any other school activities this day please get with Mrs. B ASAP!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Poultry Workday - Sept. 21</a:t>
            </a:r>
          </a:p>
        </p:txBody>
      </p:sp>
      <p:sp>
        <p:nvSpPr>
          <p:cNvPr id="3" name="TextBox 3"/>
          <p:cNvSpPr txBox="1"/>
          <p:nvPr/>
        </p:nvSpPr>
        <p:spPr>
          <a:xfrm>
            <a:off x="579120" y="1695450"/>
            <a:ext cx="8595360" cy="3524250"/>
          </a:xfrm>
          <a:prstGeom prst="rect">
            <a:avLst/>
          </a:prstGeom>
        </p:spPr>
        <p:txBody>
          <a:bodyPr lIns="0" tIns="0" rIns="0" bIns="0" rtlCol="0" anchor="t">
            <a:spAutoFit/>
          </a:bodyPr>
          <a:lstStyle/>
          <a:p>
            <a:pPr algn="l">
              <a:lnSpc>
                <a:spcPts val="3973"/>
              </a:lnSpc>
            </a:pPr>
            <a:r>
              <a:rPr lang="en-US" sz="3310" spc="-1">
                <a:solidFill>
                  <a:srgbClr val="FFFFFF"/>
                </a:solidFill>
                <a:latin typeface="Arial"/>
              </a:rPr>
              <a:t>Poultry Workday/ Extra Farm Point Workday</a:t>
            </a:r>
          </a:p>
          <a:p>
            <a:pPr algn="l">
              <a:lnSpc>
                <a:spcPts val="3973"/>
              </a:lnSpc>
            </a:pPr>
            <a:endParaRPr lang="en-US" sz="3310" spc="-1">
              <a:solidFill>
                <a:srgbClr val="FFFFFF"/>
              </a:solidFill>
              <a:latin typeface="Arial"/>
            </a:endParaRPr>
          </a:p>
          <a:p>
            <a:pPr marL="426095" lvl="1" indent="-213048" algn="l">
              <a:lnSpc>
                <a:spcPts val="3973"/>
              </a:lnSpc>
              <a:buFont typeface="Arial"/>
              <a:buChar char="•"/>
            </a:pPr>
            <a:r>
              <a:rPr lang="en-US" sz="3310" spc="-1">
                <a:solidFill>
                  <a:srgbClr val="FFFFFF"/>
                </a:solidFill>
                <a:latin typeface="Arial"/>
              </a:rPr>
              <a:t>All students keeping poultry at the farm must attend. Any additional students that wish to help are welcome. </a:t>
            </a:r>
          </a:p>
          <a:p>
            <a:pPr marL="426095" lvl="1" indent="-213048" algn="l">
              <a:lnSpc>
                <a:spcPts val="3973"/>
              </a:lnSpc>
              <a:buFont typeface="Arial"/>
              <a:buChar char="•"/>
            </a:pPr>
            <a:r>
              <a:rPr lang="en-US" sz="3310" spc="-1">
                <a:solidFill>
                  <a:srgbClr val="FFFFFF"/>
                </a:solidFill>
                <a:latin typeface="Arial"/>
              </a:rPr>
              <a:t>All students who attend will receive an extra farm point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59088" y="56067"/>
            <a:ext cx="8598240" cy="1876425"/>
          </a:xfrm>
          <a:prstGeom prst="rect">
            <a:avLst/>
          </a:prstGeom>
        </p:spPr>
        <p:txBody>
          <a:bodyPr lIns="0" tIns="0" rIns="0" bIns="0" rtlCol="0" anchor="t">
            <a:spAutoFit/>
          </a:bodyPr>
          <a:lstStyle/>
          <a:p>
            <a:pPr algn="ctr">
              <a:lnSpc>
                <a:spcPts val="6911"/>
              </a:lnSpc>
            </a:pPr>
            <a:r>
              <a:rPr lang="en-US" sz="5759">
                <a:solidFill>
                  <a:srgbClr val="FFFFFF"/>
                </a:solidFill>
                <a:latin typeface="Arial"/>
              </a:rPr>
              <a:t>FFA Dues Deadline</a:t>
            </a:r>
          </a:p>
          <a:p>
            <a:pPr algn="ctr">
              <a:lnSpc>
                <a:spcPts val="6911"/>
              </a:lnSpc>
            </a:pPr>
            <a:r>
              <a:rPr lang="en-US" sz="5759" spc="-1">
                <a:solidFill>
                  <a:srgbClr val="FFFFFF"/>
                </a:solidFill>
                <a:latin typeface="Arial"/>
              </a:rPr>
              <a:t>Oct. 1, 2023</a:t>
            </a:r>
          </a:p>
        </p:txBody>
      </p:sp>
      <p:sp>
        <p:nvSpPr>
          <p:cNvPr id="3" name="TextBox 3"/>
          <p:cNvSpPr txBox="1"/>
          <p:nvPr/>
        </p:nvSpPr>
        <p:spPr>
          <a:xfrm>
            <a:off x="333840" y="2146110"/>
            <a:ext cx="9167328" cy="3270126"/>
          </a:xfrm>
          <a:prstGeom prst="rect">
            <a:avLst/>
          </a:prstGeom>
        </p:spPr>
        <p:txBody>
          <a:bodyPr lIns="0" tIns="0" rIns="0" bIns="0" rtlCol="0" anchor="t">
            <a:spAutoFit/>
          </a:bodyPr>
          <a:lstStyle/>
          <a:p>
            <a:pPr marL="548911" lvl="1" indent="-274456" algn="l">
              <a:lnSpc>
                <a:spcPts val="5120"/>
              </a:lnSpc>
              <a:buFont typeface="Arial"/>
              <a:buChar char="•"/>
            </a:pPr>
            <a:r>
              <a:rPr lang="en-US" sz="4266" dirty="0">
                <a:solidFill>
                  <a:srgbClr val="FFFFFF"/>
                </a:solidFill>
                <a:latin typeface="Arial Bold"/>
              </a:rPr>
              <a:t>ALL FFA Dues are due this day You must be a member to show your project </a:t>
            </a:r>
          </a:p>
          <a:p>
            <a:pPr marL="549092" lvl="1" indent="-274546" algn="l">
              <a:lnSpc>
                <a:spcPts val="5120"/>
              </a:lnSpc>
              <a:buFont typeface="Arial"/>
              <a:buChar char="•"/>
            </a:pPr>
            <a:r>
              <a:rPr lang="en-US" sz="4266" spc="-1" dirty="0">
                <a:solidFill>
                  <a:srgbClr val="FFFFFF"/>
                </a:solidFill>
                <a:latin typeface="Arial Bold"/>
              </a:rPr>
              <a:t>pay through school cash online</a:t>
            </a:r>
          </a:p>
          <a:p>
            <a:pPr marL="549092" lvl="1" indent="-274546" algn="l">
              <a:lnSpc>
                <a:spcPts val="5120"/>
              </a:lnSpc>
            </a:pPr>
            <a:endParaRPr lang="en-US" sz="4266" spc="-1" dirty="0">
              <a:solidFill>
                <a:srgbClr val="FFFFFF"/>
              </a:solidFill>
              <a:latin typeface="Arial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9120" y="636270"/>
            <a:ext cx="8595360" cy="6912738"/>
          </a:xfrm>
          <a:prstGeom prst="rect">
            <a:avLst/>
          </a:prstGeom>
        </p:spPr>
        <p:txBody>
          <a:bodyPr lIns="0" tIns="0" rIns="0" bIns="0" rtlCol="0" anchor="t">
            <a:spAutoFit/>
          </a:bodyPr>
          <a:lstStyle/>
          <a:p>
            <a:pPr marL="658910" lvl="1" indent="-329455" algn="l">
              <a:lnSpc>
                <a:spcPts val="6143"/>
              </a:lnSpc>
              <a:buFont typeface="Arial"/>
              <a:buChar char="•"/>
            </a:pPr>
            <a:r>
              <a:rPr lang="en-US" sz="5119" spc="-1">
                <a:solidFill>
                  <a:srgbClr val="FFFFFF"/>
                </a:solidFill>
                <a:latin typeface="Arial"/>
              </a:rPr>
              <a:t>“To practice brotherhood, honor agriculture opportunities and responsibilities and develop those qualities of leadership which an FFA member should possess.”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361950"/>
            <a:ext cx="8598240" cy="2066925"/>
          </a:xfrm>
          <a:prstGeom prst="rect">
            <a:avLst/>
          </a:prstGeom>
        </p:spPr>
        <p:txBody>
          <a:bodyPr lIns="0" tIns="0" rIns="0" bIns="0" rtlCol="0" anchor="t">
            <a:spAutoFit/>
          </a:bodyPr>
          <a:lstStyle/>
          <a:p>
            <a:pPr algn="ctr">
              <a:lnSpc>
                <a:spcPts val="7679"/>
              </a:lnSpc>
            </a:pPr>
            <a:r>
              <a:rPr lang="en-US" sz="6399">
                <a:solidFill>
                  <a:srgbClr val="FFFFFF"/>
                </a:solidFill>
                <a:latin typeface="Arial"/>
              </a:rPr>
              <a:t>Group Buy Draw</a:t>
            </a:r>
          </a:p>
          <a:p>
            <a:pPr algn="ctr">
              <a:lnSpc>
                <a:spcPts val="7680"/>
              </a:lnSpc>
            </a:pPr>
            <a:r>
              <a:rPr lang="en-US" sz="6400" spc="-1">
                <a:solidFill>
                  <a:srgbClr val="FFFFFF"/>
                </a:solidFill>
                <a:latin typeface="Arial"/>
              </a:rPr>
              <a:t>Oct. 4, 2023</a:t>
            </a:r>
          </a:p>
        </p:txBody>
      </p:sp>
      <p:sp>
        <p:nvSpPr>
          <p:cNvPr id="3" name="TextBox 3"/>
          <p:cNvSpPr txBox="1"/>
          <p:nvPr/>
        </p:nvSpPr>
        <p:spPr>
          <a:xfrm>
            <a:off x="577680" y="2333625"/>
            <a:ext cx="8595360" cy="2552700"/>
          </a:xfrm>
          <a:prstGeom prst="rect">
            <a:avLst/>
          </a:prstGeom>
        </p:spPr>
        <p:txBody>
          <a:bodyPr lIns="0" tIns="0" rIns="0" bIns="0" rtlCol="0" anchor="t">
            <a:spAutoFit/>
          </a:bodyPr>
          <a:lstStyle/>
          <a:p>
            <a:pPr marL="549092" lvl="1" indent="-274546" algn="l">
              <a:lnSpc>
                <a:spcPts val="5120"/>
              </a:lnSpc>
              <a:buFont typeface="Arial"/>
              <a:buChar char="•"/>
            </a:pPr>
            <a:r>
              <a:rPr lang="en-US" sz="4266" spc="-1">
                <a:solidFill>
                  <a:srgbClr val="FFFFFF"/>
                </a:solidFill>
                <a:latin typeface="Arial Bold"/>
              </a:rPr>
              <a:t>Random number generated before selection day</a:t>
            </a:r>
          </a:p>
          <a:p>
            <a:pPr marL="494182" lvl="1" indent="-247091" algn="l">
              <a:lnSpc>
                <a:spcPts val="4608"/>
              </a:lnSpc>
              <a:buFont typeface="Arial"/>
              <a:buChar char="•"/>
            </a:pPr>
            <a:r>
              <a:rPr lang="en-US" sz="3840" spc="-1">
                <a:solidFill>
                  <a:srgbClr val="FFFFFF"/>
                </a:solidFill>
                <a:latin typeface="Arial"/>
              </a:rPr>
              <a:t>You will receive notification of number order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Lamb, Goat and Pig Selection</a:t>
            </a:r>
          </a:p>
        </p:txBody>
      </p:sp>
      <p:sp>
        <p:nvSpPr>
          <p:cNvPr id="3" name="TextBox 3"/>
          <p:cNvSpPr txBox="1"/>
          <p:nvPr/>
        </p:nvSpPr>
        <p:spPr>
          <a:xfrm>
            <a:off x="579120" y="1657350"/>
            <a:ext cx="8595360" cy="809625"/>
          </a:xfrm>
          <a:prstGeom prst="rect">
            <a:avLst/>
          </a:prstGeom>
        </p:spPr>
        <p:txBody>
          <a:bodyPr lIns="0" tIns="0" rIns="0" bIns="0" rtlCol="0" anchor="t">
            <a:spAutoFit/>
          </a:bodyPr>
          <a:lstStyle/>
          <a:p>
            <a:pPr algn="l">
              <a:lnSpc>
                <a:spcPts val="5631"/>
              </a:lnSpc>
            </a:pPr>
            <a:r>
              <a:rPr lang="en-US" sz="4693" spc="-1">
                <a:solidFill>
                  <a:srgbClr val="FFFFFF"/>
                </a:solidFill>
                <a:latin typeface="Arial"/>
              </a:rPr>
              <a:t>October 7ᵗʰ @ KMPC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732600"/>
            <a:ext cx="8598240" cy="819150"/>
          </a:xfrm>
          <a:prstGeom prst="rect">
            <a:avLst/>
          </a:prstGeom>
        </p:spPr>
        <p:txBody>
          <a:bodyPr lIns="0" tIns="0" rIns="0" bIns="0" rtlCol="0" anchor="t">
            <a:spAutoFit/>
          </a:bodyPr>
          <a:lstStyle/>
          <a:p>
            <a:pPr algn="ctr">
              <a:lnSpc>
                <a:spcPts val="5759"/>
              </a:lnSpc>
            </a:pPr>
            <a:r>
              <a:rPr lang="en-US" sz="4800" spc="-1">
                <a:solidFill>
                  <a:srgbClr val="FFFFFF"/>
                </a:solidFill>
                <a:latin typeface="Arial"/>
              </a:rPr>
              <a:t>Vet Check</a:t>
            </a:r>
          </a:p>
        </p:txBody>
      </p:sp>
      <p:sp>
        <p:nvSpPr>
          <p:cNvPr id="3" name="TextBox 3"/>
          <p:cNvSpPr txBox="1"/>
          <p:nvPr/>
        </p:nvSpPr>
        <p:spPr>
          <a:xfrm>
            <a:off x="579120" y="1685925"/>
            <a:ext cx="8595360" cy="4802883"/>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All pigs will be vet checked the day of selection (this is in your purchase fee)</a:t>
            </a:r>
          </a:p>
          <a:p>
            <a:pPr marL="439273" lvl="1" indent="-219637" algn="l">
              <a:lnSpc>
                <a:spcPts val="4095"/>
              </a:lnSpc>
              <a:buFont typeface="Arial"/>
              <a:buChar char="•"/>
            </a:pPr>
            <a:r>
              <a:rPr lang="en-US" sz="3413" spc="-1">
                <a:solidFill>
                  <a:srgbClr val="FFFFFF"/>
                </a:solidFill>
                <a:latin typeface="Arial"/>
              </a:rPr>
              <a:t>Get all Lambs and Goats vet checked day of selection for $25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After Selection</a:t>
            </a:r>
          </a:p>
        </p:txBody>
      </p:sp>
      <p:sp>
        <p:nvSpPr>
          <p:cNvPr id="3" name="TextBox 3"/>
          <p:cNvSpPr txBox="1"/>
          <p:nvPr/>
        </p:nvSpPr>
        <p:spPr>
          <a:xfrm>
            <a:off x="579120" y="1685925"/>
            <a:ext cx="8595360" cy="4802883"/>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Pigs will go to the farm at the half way point, and at the end.</a:t>
            </a:r>
          </a:p>
          <a:p>
            <a:pPr marL="439273" lvl="1" indent="-219637" algn="l">
              <a:lnSpc>
                <a:spcPts val="4095"/>
              </a:lnSpc>
              <a:buFont typeface="Arial"/>
              <a:buChar char="•"/>
            </a:pPr>
            <a:r>
              <a:rPr lang="en-US" sz="3413" spc="-1">
                <a:solidFill>
                  <a:srgbClr val="FFFFFF"/>
                </a:solidFill>
                <a:latin typeface="Arial"/>
              </a:rPr>
              <a:t>Lambs &amp; Goats will be held in the trailer until all are selected</a:t>
            </a:r>
          </a:p>
          <a:p>
            <a:pPr marL="439273" lvl="1" indent="-219637" algn="l">
              <a:lnSpc>
                <a:spcPts val="4095"/>
              </a:lnSpc>
              <a:buFont typeface="Arial"/>
              <a:buChar char="•"/>
            </a:pPr>
            <a:r>
              <a:rPr lang="en-US" sz="3413" spc="-1">
                <a:solidFill>
                  <a:srgbClr val="FFFFFF"/>
                </a:solidFill>
                <a:latin typeface="Arial"/>
              </a:rPr>
              <a:t>It is your responsibility to meet at the farm and help unload and put away your animals when the trailer heads that way. </a:t>
            </a:r>
          </a:p>
          <a:p>
            <a:pPr marL="439273" lvl="1" indent="-219637" algn="l">
              <a:lnSpc>
                <a:spcPts val="4095"/>
              </a:lnSpc>
            </a:pPr>
            <a:endParaRPr lang="en-US" sz="3413" spc="-1">
              <a:solidFill>
                <a:srgbClr val="FFFFFF"/>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93471"/>
            <a:ext cx="8598240" cy="1249425"/>
          </a:xfrm>
          <a:prstGeom prst="rect">
            <a:avLst/>
          </a:prstGeom>
        </p:spPr>
        <p:txBody>
          <a:bodyPr lIns="0" tIns="0" rIns="0" bIns="0" rtlCol="0" anchor="t">
            <a:spAutoFit/>
          </a:bodyPr>
          <a:lstStyle/>
          <a:p>
            <a:pPr algn="ctr">
              <a:lnSpc>
                <a:spcPts val="6911"/>
              </a:lnSpc>
            </a:pPr>
            <a:r>
              <a:rPr lang="en-US" sz="5759" spc="-1">
                <a:solidFill>
                  <a:srgbClr val="FFFFFF"/>
                </a:solidFill>
                <a:latin typeface="Arial"/>
              </a:rPr>
              <a:t>Weigh Day/Work Day</a:t>
            </a:r>
          </a:p>
        </p:txBody>
      </p:sp>
      <p:sp>
        <p:nvSpPr>
          <p:cNvPr id="3" name="TextBox 3"/>
          <p:cNvSpPr txBox="1"/>
          <p:nvPr/>
        </p:nvSpPr>
        <p:spPr>
          <a:xfrm>
            <a:off x="579120" y="1362597"/>
            <a:ext cx="8595360" cy="3667125"/>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We weigh animals and work with animals on showmanship on the same days</a:t>
            </a:r>
          </a:p>
          <a:p>
            <a:pPr marL="439273" lvl="1" indent="-219637" algn="l">
              <a:lnSpc>
                <a:spcPts val="4095"/>
              </a:lnSpc>
              <a:buFont typeface="Arial"/>
              <a:buChar char="•"/>
            </a:pPr>
            <a:r>
              <a:rPr lang="en-US" sz="3413" spc="-1">
                <a:solidFill>
                  <a:srgbClr val="FFFFFF"/>
                </a:solidFill>
                <a:latin typeface="Arial"/>
              </a:rPr>
              <a:t>If you are not at weigh days we cannot help you with feeding and showing your projects</a:t>
            </a:r>
          </a:p>
          <a:p>
            <a:pPr marL="439273" lvl="1" indent="-219637" algn="l">
              <a:lnSpc>
                <a:spcPts val="4095"/>
              </a:lnSpc>
              <a:buFont typeface="Arial"/>
              <a:buChar char="•"/>
            </a:pPr>
            <a:r>
              <a:rPr lang="en-US" sz="3413" spc="-1">
                <a:solidFill>
                  <a:srgbClr val="FFFFFF"/>
                </a:solidFill>
                <a:latin typeface="Arial"/>
              </a:rPr>
              <a:t>Join the Remind for your species to stay up to date on when workdays will be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15583"/>
            <a:ext cx="8598240" cy="1249425"/>
          </a:xfrm>
          <a:prstGeom prst="rect">
            <a:avLst/>
          </a:prstGeom>
        </p:spPr>
        <p:txBody>
          <a:bodyPr lIns="0" tIns="0" rIns="0" bIns="0" rtlCol="0" anchor="t">
            <a:spAutoFit/>
          </a:bodyPr>
          <a:lstStyle/>
          <a:p>
            <a:pPr algn="ctr">
              <a:lnSpc>
                <a:spcPts val="7680"/>
              </a:lnSpc>
            </a:pPr>
            <a:r>
              <a:rPr lang="en-US" sz="6400" spc="-1">
                <a:solidFill>
                  <a:srgbClr val="FFFFFF"/>
                </a:solidFill>
                <a:latin typeface="Arial"/>
              </a:rPr>
              <a:t>Turkey Delivery</a:t>
            </a:r>
          </a:p>
        </p:txBody>
      </p:sp>
      <p:sp>
        <p:nvSpPr>
          <p:cNvPr id="3" name="TextBox 3"/>
          <p:cNvSpPr txBox="1"/>
          <p:nvPr/>
        </p:nvSpPr>
        <p:spPr>
          <a:xfrm>
            <a:off x="579120" y="1685925"/>
            <a:ext cx="8595360" cy="4174476"/>
          </a:xfrm>
          <a:prstGeom prst="rect">
            <a:avLst/>
          </a:prstGeom>
        </p:spPr>
        <p:txBody>
          <a:bodyPr lIns="0" tIns="0" rIns="0" bIns="0" rtlCol="0" anchor="t">
            <a:spAutoFit/>
          </a:bodyPr>
          <a:lstStyle/>
          <a:p>
            <a:pPr algn="l">
              <a:lnSpc>
                <a:spcPts val="4095"/>
              </a:lnSpc>
            </a:pPr>
            <a:endParaRPr dirty="0"/>
          </a:p>
          <a:p>
            <a:pPr marL="439129" lvl="1" indent="-219564" algn="l">
              <a:lnSpc>
                <a:spcPts val="4095"/>
              </a:lnSpc>
              <a:buFont typeface="Arial"/>
              <a:buChar char="•"/>
            </a:pPr>
            <a:r>
              <a:rPr lang="en-US" sz="3413" dirty="0">
                <a:solidFill>
                  <a:srgbClr val="FFFFFF"/>
                </a:solidFill>
                <a:latin typeface="Arial"/>
              </a:rPr>
              <a:t>October 18</a:t>
            </a:r>
            <a:r>
              <a:rPr lang="en-US" sz="3413" baseline="30000" dirty="0">
                <a:solidFill>
                  <a:srgbClr val="FFFFFF"/>
                </a:solidFill>
                <a:latin typeface="Arial"/>
              </a:rPr>
              <a:t>th</a:t>
            </a:r>
            <a:r>
              <a:rPr lang="en-US" sz="3413" dirty="0">
                <a:solidFill>
                  <a:srgbClr val="FFFFFF"/>
                </a:solidFill>
                <a:latin typeface="Arial"/>
              </a:rPr>
              <a:t>: 2:30-4:00 (subject to change)</a:t>
            </a:r>
          </a:p>
          <a:p>
            <a:pPr marL="439273" lvl="1" indent="-219637" algn="l">
              <a:lnSpc>
                <a:spcPts val="4095"/>
              </a:lnSpc>
              <a:buFont typeface="Arial"/>
              <a:buChar char="•"/>
            </a:pPr>
            <a:r>
              <a:rPr lang="en-US" sz="3413" spc="-1" dirty="0">
                <a:solidFill>
                  <a:srgbClr val="FFFFFF"/>
                </a:solidFill>
                <a:latin typeface="Arial"/>
              </a:rPr>
              <a:t>Klein Multipurpose Center</a:t>
            </a:r>
          </a:p>
          <a:p>
            <a:pPr marL="439273" lvl="1" indent="-219637" algn="l">
              <a:lnSpc>
                <a:spcPts val="4095"/>
              </a:lnSpc>
              <a:buFont typeface="Arial"/>
              <a:buChar char="•"/>
            </a:pPr>
            <a:r>
              <a:rPr lang="en-US" sz="3413" spc="-1" dirty="0">
                <a:solidFill>
                  <a:srgbClr val="FFFFFF"/>
                </a:solidFill>
                <a:latin typeface="Arial"/>
              </a:rPr>
              <a:t>You must order a minimum of 5 birds but you can order more in increments of 1</a:t>
            </a:r>
          </a:p>
          <a:p>
            <a:pPr marL="439273" lvl="1" indent="-219637" algn="l">
              <a:lnSpc>
                <a:spcPts val="4095"/>
              </a:lnSpc>
              <a:buFont typeface="Arial"/>
              <a:buChar char="•"/>
            </a:pPr>
            <a:r>
              <a:rPr lang="en-US" sz="3413" spc="-1" dirty="0">
                <a:solidFill>
                  <a:srgbClr val="FFFFFF"/>
                </a:solidFill>
                <a:latin typeface="Arial"/>
              </a:rPr>
              <a:t>Bring a box with you for pick up</a:t>
            </a:r>
          </a:p>
          <a:p>
            <a:pPr marL="439273" lvl="1" indent="-219637" algn="l">
              <a:lnSpc>
                <a:spcPts val="4095"/>
              </a:lnSpc>
            </a:pPr>
            <a:endParaRPr lang="en-US" sz="3413" spc="-1" dirty="0">
              <a:solidFill>
                <a:srgbClr val="FFFFFF"/>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Quality Counts</a:t>
            </a:r>
          </a:p>
        </p:txBody>
      </p:sp>
      <p:sp>
        <p:nvSpPr>
          <p:cNvPr id="3" name="TextBox 3"/>
          <p:cNvSpPr txBox="1"/>
          <p:nvPr/>
        </p:nvSpPr>
        <p:spPr>
          <a:xfrm>
            <a:off x="579120" y="1685925"/>
            <a:ext cx="8595360" cy="2597121"/>
          </a:xfrm>
          <a:prstGeom prst="rect">
            <a:avLst/>
          </a:prstGeom>
        </p:spPr>
        <p:txBody>
          <a:bodyPr lIns="0" tIns="0" rIns="0" bIns="0" rtlCol="0" anchor="t">
            <a:spAutoFit/>
          </a:bodyPr>
          <a:lstStyle/>
          <a:p>
            <a:pPr marL="439273" lvl="1" indent="-219637" algn="l">
              <a:lnSpc>
                <a:spcPts val="4095"/>
              </a:lnSpc>
              <a:buFont typeface="Arial"/>
              <a:buChar char="•"/>
            </a:pPr>
            <a:r>
              <a:rPr lang="en-US" sz="3413" spc="-1" dirty="0">
                <a:solidFill>
                  <a:srgbClr val="FFFFFF"/>
                </a:solidFill>
                <a:latin typeface="Arial"/>
              </a:rPr>
              <a:t>All students must complete the quality counts program online to show (unless you completed the program last year).</a:t>
            </a:r>
          </a:p>
          <a:p>
            <a:pPr marL="439273" lvl="1" indent="-219637" algn="l">
              <a:lnSpc>
                <a:spcPts val="4095"/>
              </a:lnSpc>
              <a:buFont typeface="Arial"/>
              <a:buChar char="•"/>
            </a:pPr>
            <a:r>
              <a:rPr lang="en-US" sz="3413" spc="-1" dirty="0">
                <a:solidFill>
                  <a:srgbClr val="FFFFFF"/>
                </a:solidFill>
                <a:latin typeface="Arial"/>
              </a:rPr>
              <a:t>If you do not know what this is see your </a:t>
            </a:r>
            <a:r>
              <a:rPr lang="en-US" sz="3413" spc="-1" dirty="0" err="1">
                <a:solidFill>
                  <a:srgbClr val="FFFFFF"/>
                </a:solidFill>
                <a:latin typeface="Arial"/>
              </a:rPr>
              <a:t>tecaher</a:t>
            </a:r>
            <a:r>
              <a:rPr lang="en-US" sz="3413" spc="-1" dirty="0">
                <a:solidFill>
                  <a:srgbClr val="FFFFFF"/>
                </a:solidFill>
                <a:latin typeface="Aria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737363"/>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Saturday, November 4th</a:t>
            </a:r>
          </a:p>
        </p:txBody>
      </p:sp>
      <p:sp>
        <p:nvSpPr>
          <p:cNvPr id="3" name="TextBox 3"/>
          <p:cNvSpPr txBox="1"/>
          <p:nvPr/>
        </p:nvSpPr>
        <p:spPr>
          <a:xfrm>
            <a:off x="579120" y="1685925"/>
            <a:ext cx="8595360" cy="2597121"/>
          </a:xfrm>
          <a:prstGeom prst="rect">
            <a:avLst/>
          </a:prstGeom>
        </p:spPr>
        <p:txBody>
          <a:bodyPr lIns="0" tIns="0" rIns="0" bIns="0" rtlCol="0" anchor="t">
            <a:spAutoFit/>
          </a:bodyPr>
          <a:lstStyle/>
          <a:p>
            <a:pPr marL="439273" lvl="1" indent="-219637" algn="l">
              <a:lnSpc>
                <a:spcPts val="4095"/>
              </a:lnSpc>
              <a:buFont typeface="Arial"/>
              <a:buChar char="•"/>
            </a:pPr>
            <a:r>
              <a:rPr lang="en-US" sz="3413" spc="-1" dirty="0">
                <a:solidFill>
                  <a:srgbClr val="FFFFFF"/>
                </a:solidFill>
                <a:latin typeface="Arial"/>
              </a:rPr>
              <a:t>Klein FFA Fall Classic Lamb and Goat Show</a:t>
            </a:r>
          </a:p>
          <a:p>
            <a:pPr marL="439273" lvl="1" indent="-219637" algn="l">
              <a:lnSpc>
                <a:spcPts val="4095"/>
              </a:lnSpc>
              <a:buFont typeface="Arial"/>
              <a:buChar char="•"/>
            </a:pPr>
            <a:r>
              <a:rPr lang="en-US" sz="3413" spc="-1" dirty="0">
                <a:solidFill>
                  <a:srgbClr val="FFFFFF"/>
                </a:solidFill>
                <a:latin typeface="Arial"/>
              </a:rPr>
              <a:t>We highly encourage all Lamb and Goat exhibitors to participate</a:t>
            </a:r>
          </a:p>
          <a:p>
            <a:pPr marL="439273" lvl="1" indent="-219637" algn="l">
              <a:lnSpc>
                <a:spcPts val="4095"/>
              </a:lnSpc>
              <a:buFont typeface="Arial"/>
              <a:buChar char="•"/>
            </a:pPr>
            <a:r>
              <a:rPr lang="en-US" sz="3413" spc="-1" dirty="0">
                <a:solidFill>
                  <a:srgbClr val="FFFFFF"/>
                </a:solidFill>
                <a:latin typeface="Arial"/>
              </a:rPr>
              <a:t>Alumni Fundraiser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November 11th - 12th</a:t>
            </a:r>
          </a:p>
        </p:txBody>
      </p:sp>
      <p:sp>
        <p:nvSpPr>
          <p:cNvPr id="3" name="TextBox 3"/>
          <p:cNvSpPr txBox="1"/>
          <p:nvPr/>
        </p:nvSpPr>
        <p:spPr>
          <a:xfrm>
            <a:off x="579120" y="1685925"/>
            <a:ext cx="8595360" cy="3086100"/>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Klein Fall Classic Cattle Show</a:t>
            </a:r>
          </a:p>
          <a:p>
            <a:pPr marL="872044" lvl="2" indent="-290681" algn="l">
              <a:lnSpc>
                <a:spcPts val="3583"/>
              </a:lnSpc>
              <a:buFont typeface="Arial"/>
              <a:buChar char="⚬"/>
            </a:pPr>
            <a:r>
              <a:rPr lang="en-US" sz="2986" spc="-1">
                <a:solidFill>
                  <a:srgbClr val="FFFFFF"/>
                </a:solidFill>
                <a:latin typeface="Arial"/>
              </a:rPr>
              <a:t>Booster Club Fundraiser</a:t>
            </a:r>
          </a:p>
          <a:p>
            <a:pPr marL="439273" lvl="1" indent="-219637" algn="l">
              <a:lnSpc>
                <a:spcPts val="4095"/>
              </a:lnSpc>
              <a:buFont typeface="Arial"/>
              <a:buChar char="•"/>
            </a:pPr>
            <a:r>
              <a:rPr lang="en-US" sz="3413" spc="-1">
                <a:solidFill>
                  <a:srgbClr val="FFFFFF"/>
                </a:solidFill>
                <a:latin typeface="Arial"/>
              </a:rPr>
              <a:t>Saturday Nov. 11 Heifer show</a:t>
            </a:r>
          </a:p>
          <a:p>
            <a:pPr marL="439273" lvl="1" indent="-219637" algn="l">
              <a:lnSpc>
                <a:spcPts val="4095"/>
              </a:lnSpc>
              <a:buFont typeface="Arial"/>
              <a:buChar char="•"/>
            </a:pPr>
            <a:r>
              <a:rPr lang="en-US" sz="3413" spc="-1">
                <a:solidFill>
                  <a:srgbClr val="FFFFFF"/>
                </a:solidFill>
                <a:latin typeface="Arial"/>
              </a:rPr>
              <a:t>Sunday Nov. 12 Steer show</a:t>
            </a:r>
          </a:p>
          <a:p>
            <a:pPr marL="439273" lvl="1" indent="-219637" algn="l">
              <a:lnSpc>
                <a:spcPts val="4095"/>
              </a:lnSpc>
              <a:buFont typeface="Arial"/>
              <a:buChar char="•"/>
            </a:pPr>
            <a:r>
              <a:rPr lang="en-US" sz="3413" spc="-1">
                <a:solidFill>
                  <a:srgbClr val="FFFFFF"/>
                </a:solidFill>
                <a:latin typeface="Arial"/>
              </a:rPr>
              <a:t>We need help cleaning up on Sunday the 12ᵗʰ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809625"/>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Saturday, December 2</a:t>
            </a:r>
          </a:p>
        </p:txBody>
      </p:sp>
      <p:sp>
        <p:nvSpPr>
          <p:cNvPr id="3" name="TextBox 3"/>
          <p:cNvSpPr txBox="1"/>
          <p:nvPr/>
        </p:nvSpPr>
        <p:spPr>
          <a:xfrm>
            <a:off x="579120" y="1685925"/>
            <a:ext cx="8595360" cy="4162425"/>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Klein Poultry Extravaganza</a:t>
            </a:r>
          </a:p>
          <a:p>
            <a:pPr marL="872044" lvl="2" indent="-290681" algn="l">
              <a:lnSpc>
                <a:spcPts val="3583"/>
              </a:lnSpc>
              <a:buFont typeface="Arial"/>
              <a:buChar char="⚬"/>
            </a:pPr>
            <a:r>
              <a:rPr lang="en-US" sz="2986" spc="-1">
                <a:solidFill>
                  <a:srgbClr val="FFFFFF"/>
                </a:solidFill>
                <a:latin typeface="Arial"/>
              </a:rPr>
              <a:t>Breeder poultry show. No broilers or bb white turkeys</a:t>
            </a:r>
          </a:p>
          <a:p>
            <a:pPr marL="872044" lvl="2" indent="-290681" algn="l">
              <a:lnSpc>
                <a:spcPts val="3583"/>
              </a:lnSpc>
              <a:buFont typeface="Arial"/>
              <a:buChar char="⚬"/>
            </a:pPr>
            <a:r>
              <a:rPr lang="en-US" sz="2986" spc="-1">
                <a:solidFill>
                  <a:srgbClr val="FFFFFF"/>
                </a:solidFill>
                <a:latin typeface="Arial"/>
              </a:rPr>
              <a:t>Alumni Fundraiser</a:t>
            </a:r>
          </a:p>
          <a:p>
            <a:pPr marL="872044" lvl="2" indent="-290681" algn="l">
              <a:lnSpc>
                <a:spcPts val="3583"/>
              </a:lnSpc>
            </a:pPr>
            <a:r>
              <a:rPr lang="en-US" sz="2986" spc="-1">
                <a:solidFill>
                  <a:srgbClr val="FFFFFF"/>
                </a:solidFill>
                <a:latin typeface="Arial"/>
              </a:rPr>
              <a:t>We need help cleaning up from this show!</a:t>
            </a:r>
          </a:p>
          <a:p>
            <a:pPr marL="872044" lvl="2" indent="-290681" algn="l">
              <a:lnSpc>
                <a:spcPts val="3583"/>
              </a:lnSpc>
            </a:pPr>
            <a:endParaRPr lang="en-US" sz="2986" spc="-1">
              <a:solidFill>
                <a:srgbClr val="FFFFFF"/>
              </a:solidFill>
              <a:latin typeface="Arial"/>
            </a:endParaRPr>
          </a:p>
          <a:p>
            <a:pPr marL="872044" lvl="2" indent="-290681" algn="l">
              <a:lnSpc>
                <a:spcPts val="3583"/>
              </a:lnSpc>
            </a:pPr>
            <a:r>
              <a:rPr lang="en-US" sz="2986" spc="-1">
                <a:solidFill>
                  <a:srgbClr val="FFFFFF"/>
                </a:solidFill>
                <a:latin typeface="Arial"/>
              </a:rPr>
              <a:t>Klein Rabbit Show</a:t>
            </a:r>
          </a:p>
          <a:p>
            <a:pPr marL="872044" lvl="2" indent="-290681" algn="l">
              <a:lnSpc>
                <a:spcPts val="3583"/>
              </a:lnSpc>
              <a:buFont typeface="Arial"/>
              <a:buChar char="⚬"/>
            </a:pPr>
            <a:r>
              <a:rPr lang="en-US" sz="2986" spc="-1">
                <a:solidFill>
                  <a:srgbClr val="FFFFFF"/>
                </a:solidFill>
                <a:latin typeface="Arial"/>
              </a:rPr>
              <a:t>Breeding rabbit</a:t>
            </a:r>
          </a:p>
          <a:p>
            <a:pPr marL="872044" lvl="2" indent="-290681" algn="l">
              <a:lnSpc>
                <a:spcPts val="3583"/>
              </a:lnSpc>
              <a:buFont typeface="Arial"/>
              <a:buChar char="⚬"/>
            </a:pPr>
            <a:r>
              <a:rPr lang="en-US" sz="2986" spc="-1">
                <a:solidFill>
                  <a:srgbClr val="FFFFFF"/>
                </a:solidFill>
                <a:latin typeface="Arial"/>
              </a:rPr>
              <a:t>Booster Club Fundraiser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718145"/>
          </a:xfrm>
          <a:prstGeom prst="rect">
            <a:avLst/>
          </a:prstGeom>
        </p:spPr>
        <p:txBody>
          <a:bodyPr lIns="0" tIns="0" rIns="0" bIns="0" rtlCol="0" anchor="t">
            <a:spAutoFit/>
          </a:bodyPr>
          <a:lstStyle/>
          <a:p>
            <a:pPr algn="ctr">
              <a:lnSpc>
                <a:spcPts val="5631"/>
              </a:lnSpc>
            </a:pPr>
            <a:r>
              <a:rPr lang="en-US" sz="4693" spc="-1" dirty="0">
                <a:solidFill>
                  <a:srgbClr val="F6F8F8"/>
                </a:solidFill>
                <a:latin typeface="Arial"/>
              </a:rPr>
              <a:t>Klein ISD Show Association</a:t>
            </a:r>
          </a:p>
        </p:txBody>
      </p:sp>
      <p:sp>
        <p:nvSpPr>
          <p:cNvPr id="3" name="TextBox 3"/>
          <p:cNvSpPr txBox="1"/>
          <p:nvPr/>
        </p:nvSpPr>
        <p:spPr>
          <a:xfrm>
            <a:off x="334912" y="1466158"/>
            <a:ext cx="9083777" cy="4732065"/>
          </a:xfrm>
          <a:prstGeom prst="rect">
            <a:avLst/>
          </a:prstGeom>
        </p:spPr>
        <p:txBody>
          <a:bodyPr lIns="0" tIns="0" rIns="0" bIns="0" rtlCol="0" anchor="t">
            <a:spAutoFit/>
          </a:bodyPr>
          <a:lstStyle/>
          <a:p>
            <a:pPr marL="439129" lvl="1" indent="-219564" algn="l">
              <a:lnSpc>
                <a:spcPts val="4095"/>
              </a:lnSpc>
              <a:buFont typeface="Arial"/>
              <a:buChar char="•"/>
            </a:pPr>
            <a:r>
              <a:rPr lang="en-US" sz="3413" dirty="0">
                <a:solidFill>
                  <a:srgbClr val="FFFFFF"/>
                </a:solidFill>
                <a:latin typeface="Arial"/>
              </a:rPr>
              <a:t>When: Sept. 7, Dec. 7, Jan. 4, Feb. 1, May 2</a:t>
            </a:r>
          </a:p>
          <a:p>
            <a:pPr marL="439129" lvl="1" indent="-219564" algn="l">
              <a:lnSpc>
                <a:spcPts val="4095"/>
              </a:lnSpc>
              <a:buFont typeface="Arial"/>
              <a:buChar char="•"/>
            </a:pPr>
            <a:r>
              <a:rPr lang="en-US" sz="3413" dirty="0">
                <a:solidFill>
                  <a:srgbClr val="FFFFFF"/>
                </a:solidFill>
                <a:latin typeface="Arial"/>
              </a:rPr>
              <a:t>Where: KMPC</a:t>
            </a:r>
          </a:p>
          <a:p>
            <a:pPr marL="439129" lvl="1" indent="-219564" algn="l">
              <a:lnSpc>
                <a:spcPts val="4095"/>
              </a:lnSpc>
              <a:buFont typeface="Arial"/>
              <a:buChar char="•"/>
            </a:pPr>
            <a:r>
              <a:rPr lang="en-US" sz="3413" dirty="0">
                <a:solidFill>
                  <a:srgbClr val="FFFFFF"/>
                </a:solidFill>
                <a:latin typeface="Arial"/>
              </a:rPr>
              <a:t>Time: 7pm</a:t>
            </a:r>
          </a:p>
          <a:p>
            <a:pPr marL="439273" lvl="1" indent="-219637" algn="l">
              <a:lnSpc>
                <a:spcPts val="4095"/>
              </a:lnSpc>
              <a:buFont typeface="Arial"/>
              <a:buChar char="•"/>
            </a:pPr>
            <a:r>
              <a:rPr lang="en-US" sz="3413" spc="-1" dirty="0">
                <a:solidFill>
                  <a:srgbClr val="FFFFFF"/>
                </a:solidFill>
                <a:latin typeface="Arial"/>
              </a:rPr>
              <a:t>What: A meeting for all parents in Klein ISD with FFA members to attend and make decisions about the Klein ISD Project Show in February</a:t>
            </a:r>
          </a:p>
          <a:p>
            <a:pPr marL="439273" lvl="1" indent="-219637" algn="l">
              <a:lnSpc>
                <a:spcPts val="4095"/>
              </a:lnSpc>
              <a:buFont typeface="Arial"/>
              <a:buChar char="•"/>
            </a:pPr>
            <a:r>
              <a:rPr lang="en-US" sz="3600" dirty="0">
                <a:hlinkClick r:id="rId2"/>
              </a:rPr>
              <a:t>Klein ISD Livestock and Project Show.pptx - Google Slides</a:t>
            </a:r>
            <a:endParaRPr lang="en-US" sz="3413" spc="-1" dirty="0">
              <a:solidFill>
                <a:srgbClr val="FFFFFF"/>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71408" y="101088"/>
            <a:ext cx="9085920" cy="1724025"/>
          </a:xfrm>
          <a:prstGeom prst="rect">
            <a:avLst/>
          </a:prstGeom>
        </p:spPr>
        <p:txBody>
          <a:bodyPr lIns="0" tIns="0" rIns="0" bIns="0" rtlCol="0" anchor="t">
            <a:spAutoFit/>
          </a:bodyPr>
          <a:lstStyle/>
          <a:p>
            <a:pPr algn="ctr">
              <a:lnSpc>
                <a:spcPts val="6399"/>
              </a:lnSpc>
            </a:pPr>
            <a:r>
              <a:rPr lang="en-US" sz="5333">
                <a:solidFill>
                  <a:srgbClr val="FFFFFF"/>
                </a:solidFill>
                <a:latin typeface="Arial"/>
              </a:rPr>
              <a:t>Fryer Rabbit Pickup</a:t>
            </a:r>
          </a:p>
          <a:p>
            <a:pPr algn="ctr">
              <a:lnSpc>
                <a:spcPts val="6399"/>
              </a:lnSpc>
            </a:pPr>
            <a:r>
              <a:rPr lang="en-US" sz="5333" spc="-1">
                <a:solidFill>
                  <a:srgbClr val="FFFFFF"/>
                </a:solidFill>
                <a:latin typeface="Arial"/>
              </a:rPr>
              <a:t>December 14th</a:t>
            </a:r>
          </a:p>
        </p:txBody>
      </p:sp>
      <p:sp>
        <p:nvSpPr>
          <p:cNvPr id="3" name="TextBox 3"/>
          <p:cNvSpPr txBox="1"/>
          <p:nvPr/>
        </p:nvSpPr>
        <p:spPr>
          <a:xfrm>
            <a:off x="171408" y="1658430"/>
            <a:ext cx="9492192" cy="2686050"/>
          </a:xfrm>
          <a:prstGeom prst="rect">
            <a:avLst/>
          </a:prstGeom>
        </p:spPr>
        <p:txBody>
          <a:bodyPr lIns="0" tIns="0" rIns="0" bIns="0" rtlCol="0" anchor="t">
            <a:spAutoFit/>
          </a:bodyPr>
          <a:lstStyle/>
          <a:p>
            <a:pPr marL="549092" lvl="1" indent="-274546" algn="l">
              <a:lnSpc>
                <a:spcPts val="5120"/>
              </a:lnSpc>
              <a:buFont typeface="Arial"/>
              <a:buChar char="•"/>
            </a:pPr>
            <a:r>
              <a:rPr lang="en-US" sz="4266" spc="-1">
                <a:solidFill>
                  <a:srgbClr val="FFFFFF"/>
                </a:solidFill>
                <a:latin typeface="Arial"/>
              </a:rPr>
              <a:t>Fryer pickup at KMPC from 2:30-4pm </a:t>
            </a:r>
          </a:p>
          <a:p>
            <a:pPr marL="549092" lvl="1" indent="-274546" algn="l">
              <a:lnSpc>
                <a:spcPts val="5120"/>
              </a:lnSpc>
              <a:buFont typeface="Arial"/>
              <a:buChar char="•"/>
            </a:pPr>
            <a:r>
              <a:rPr lang="en-US" sz="4266" spc="-1">
                <a:solidFill>
                  <a:srgbClr val="FFFFFF"/>
                </a:solidFill>
                <a:latin typeface="Arial"/>
              </a:rPr>
              <a:t>Bring a box or carrier to take them home 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11728" y="343468"/>
            <a:ext cx="9329760" cy="914400"/>
          </a:xfrm>
          <a:prstGeom prst="rect">
            <a:avLst/>
          </a:prstGeom>
        </p:spPr>
        <p:txBody>
          <a:bodyPr lIns="0" tIns="0" rIns="0" bIns="0" rtlCol="0" anchor="t">
            <a:spAutoFit/>
          </a:bodyPr>
          <a:lstStyle/>
          <a:p>
            <a:pPr algn="ctr">
              <a:lnSpc>
                <a:spcPts val="6399"/>
              </a:lnSpc>
            </a:pPr>
            <a:r>
              <a:rPr lang="en-US" sz="5333" spc="-1">
                <a:solidFill>
                  <a:srgbClr val="FFFFFF"/>
                </a:solidFill>
                <a:latin typeface="Arial"/>
              </a:rPr>
              <a:t>January TBD, 2024</a:t>
            </a:r>
          </a:p>
        </p:txBody>
      </p:sp>
      <p:sp>
        <p:nvSpPr>
          <p:cNvPr id="3" name="TextBox 3"/>
          <p:cNvSpPr txBox="1"/>
          <p:nvPr/>
        </p:nvSpPr>
        <p:spPr>
          <a:xfrm>
            <a:off x="577680" y="1687005"/>
            <a:ext cx="8598240" cy="2071336"/>
          </a:xfrm>
          <a:prstGeom prst="rect">
            <a:avLst/>
          </a:prstGeom>
        </p:spPr>
        <p:txBody>
          <a:bodyPr lIns="0" tIns="0" rIns="0" bIns="0" rtlCol="0" anchor="t">
            <a:spAutoFit/>
          </a:bodyPr>
          <a:lstStyle/>
          <a:p>
            <a:pPr marL="439273" lvl="1" indent="-219637" algn="l">
              <a:lnSpc>
                <a:spcPts val="4095"/>
              </a:lnSpc>
              <a:buFont typeface="Arial"/>
              <a:buChar char="•"/>
            </a:pPr>
            <a:r>
              <a:rPr lang="en-US" sz="3413" spc="-1" dirty="0">
                <a:solidFill>
                  <a:srgbClr val="FFFFFF"/>
                </a:solidFill>
                <a:latin typeface="Arial"/>
              </a:rPr>
              <a:t>Broiler pickup at KMPC from 2:30-4pm</a:t>
            </a:r>
          </a:p>
          <a:p>
            <a:pPr marL="439273" lvl="1" indent="-219637" algn="l">
              <a:lnSpc>
                <a:spcPts val="4095"/>
              </a:lnSpc>
              <a:buFont typeface="Arial"/>
              <a:buChar char="•"/>
            </a:pPr>
            <a:r>
              <a:rPr lang="en-US" sz="3413" spc="-1" dirty="0">
                <a:solidFill>
                  <a:srgbClr val="FFFFFF"/>
                </a:solidFill>
                <a:latin typeface="Arial"/>
              </a:rPr>
              <a:t>Bring a box to take them home in</a:t>
            </a:r>
          </a:p>
          <a:p>
            <a:pPr marL="439273" lvl="1" indent="-219637" algn="l">
              <a:lnSpc>
                <a:spcPts val="4095"/>
              </a:lnSpc>
              <a:buFont typeface="Arial"/>
              <a:buChar char="•"/>
            </a:pPr>
            <a:r>
              <a:rPr lang="en-US" sz="3413" spc="-1" dirty="0">
                <a:solidFill>
                  <a:srgbClr val="FFFFFF"/>
                </a:solidFill>
                <a:latin typeface="Arial"/>
              </a:rPr>
              <a:t>Might be the first week of January as we get back or before school starts back up?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71408" y="392620"/>
            <a:ext cx="9410784" cy="914400"/>
          </a:xfrm>
          <a:prstGeom prst="rect">
            <a:avLst/>
          </a:prstGeom>
        </p:spPr>
        <p:txBody>
          <a:bodyPr lIns="0" tIns="0" rIns="0" bIns="0" rtlCol="0" anchor="t">
            <a:spAutoFit/>
          </a:bodyPr>
          <a:lstStyle/>
          <a:p>
            <a:pPr algn="ctr">
              <a:lnSpc>
                <a:spcPts val="6399"/>
              </a:lnSpc>
            </a:pPr>
            <a:r>
              <a:rPr lang="en-US" sz="5333" spc="-1">
                <a:solidFill>
                  <a:srgbClr val="FFFFFF"/>
                </a:solidFill>
                <a:latin typeface="Arial"/>
              </a:rPr>
              <a:t>Saturday, January 13</a:t>
            </a:r>
          </a:p>
        </p:txBody>
      </p:sp>
      <p:sp>
        <p:nvSpPr>
          <p:cNvPr id="3" name="TextBox 3"/>
          <p:cNvSpPr txBox="1"/>
          <p:nvPr/>
        </p:nvSpPr>
        <p:spPr>
          <a:xfrm>
            <a:off x="577680" y="1696530"/>
            <a:ext cx="8598240" cy="3295650"/>
          </a:xfrm>
          <a:prstGeom prst="rect">
            <a:avLst/>
          </a:prstGeom>
        </p:spPr>
        <p:txBody>
          <a:bodyPr lIns="0" tIns="0" rIns="0" bIns="0" rtlCol="0" anchor="t">
            <a:spAutoFit/>
          </a:bodyPr>
          <a:lstStyle/>
          <a:p>
            <a:pPr marL="426095" lvl="1" indent="-213048" algn="l">
              <a:lnSpc>
                <a:spcPts val="3973"/>
              </a:lnSpc>
              <a:buFont typeface="Arial"/>
              <a:buChar char="•"/>
            </a:pPr>
            <a:r>
              <a:rPr lang="en-US" sz="3310" spc="-1">
                <a:solidFill>
                  <a:srgbClr val="FFFFFF"/>
                </a:solidFill>
                <a:latin typeface="Arial"/>
              </a:rPr>
              <a:t>Showmanship Clinic for all large animals</a:t>
            </a:r>
          </a:p>
          <a:p>
            <a:pPr marL="845921" lvl="2" indent="-281974" algn="l">
              <a:lnSpc>
                <a:spcPts val="3476"/>
              </a:lnSpc>
              <a:buFont typeface="Arial"/>
              <a:buChar char="⚬"/>
            </a:pPr>
            <a:r>
              <a:rPr lang="en-US" sz="2897" spc="-1">
                <a:solidFill>
                  <a:srgbClr val="FFFFFF"/>
                </a:solidFill>
                <a:latin typeface="Arial"/>
              </a:rPr>
              <a:t>Pigs, Lambs, Goats and Cattle</a:t>
            </a:r>
          </a:p>
          <a:p>
            <a:pPr marL="845921" lvl="2" indent="-281974" algn="l">
              <a:lnSpc>
                <a:spcPts val="3476"/>
              </a:lnSpc>
              <a:buFont typeface="Arial"/>
              <a:buChar char="⚬"/>
            </a:pPr>
            <a:r>
              <a:rPr lang="en-US" sz="2897" spc="-1">
                <a:solidFill>
                  <a:srgbClr val="FFFFFF"/>
                </a:solidFill>
                <a:latin typeface="Arial"/>
              </a:rPr>
              <a:t>8 am</a:t>
            </a:r>
          </a:p>
          <a:p>
            <a:pPr marL="845921" lvl="2" indent="-281974" algn="l">
              <a:lnSpc>
                <a:spcPts val="3476"/>
              </a:lnSpc>
              <a:buFont typeface="Arial"/>
              <a:buChar char="⚬"/>
            </a:pPr>
            <a:r>
              <a:rPr lang="en-US" sz="2897" spc="-1">
                <a:solidFill>
                  <a:srgbClr val="FFFFFF"/>
                </a:solidFill>
                <a:latin typeface="Arial"/>
              </a:rPr>
              <a:t>At Ag Farm</a:t>
            </a:r>
          </a:p>
          <a:p>
            <a:pPr marL="845921" lvl="2" indent="-281974" algn="l">
              <a:lnSpc>
                <a:spcPts val="3476"/>
              </a:lnSpc>
              <a:buFont typeface="Arial"/>
              <a:buChar char="⚬"/>
            </a:pPr>
            <a:r>
              <a:rPr lang="en-US" sz="2897" spc="-1">
                <a:solidFill>
                  <a:srgbClr val="FFFFFF"/>
                </a:solidFill>
                <a:latin typeface="Arial"/>
              </a:rPr>
              <a:t>Parent and Sibling Showmanship also!</a:t>
            </a:r>
          </a:p>
          <a:p>
            <a:pPr marL="426095" lvl="1" indent="-213048" algn="l">
              <a:lnSpc>
                <a:spcPts val="3973"/>
              </a:lnSpc>
              <a:buFont typeface="Arial"/>
              <a:buChar char="•"/>
            </a:pPr>
            <a:r>
              <a:rPr lang="en-US" sz="3310" spc="-1">
                <a:solidFill>
                  <a:srgbClr val="FFFFFF"/>
                </a:solidFill>
                <a:latin typeface="Arial"/>
              </a:rPr>
              <a:t>Open Farm this day</a:t>
            </a:r>
          </a:p>
          <a:p>
            <a:pPr marL="426095" lvl="1" indent="-213048" algn="l">
              <a:lnSpc>
                <a:spcPts val="3973"/>
              </a:lnSpc>
              <a:buFont typeface="Arial"/>
              <a:buChar char="•"/>
            </a:pPr>
            <a:r>
              <a:rPr lang="en-US" sz="3310" spc="-1">
                <a:solidFill>
                  <a:srgbClr val="FFFFFF"/>
                </a:solidFill>
                <a:latin typeface="Arial"/>
              </a:rPr>
              <a:t>Brunch after the Barn at…. BAILEY’S!!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Pre-Sale </a:t>
            </a:r>
          </a:p>
        </p:txBody>
      </p:sp>
      <p:sp>
        <p:nvSpPr>
          <p:cNvPr id="3" name="TextBox 3"/>
          <p:cNvSpPr txBox="1"/>
          <p:nvPr/>
        </p:nvSpPr>
        <p:spPr>
          <a:xfrm>
            <a:off x="579120" y="1685925"/>
            <a:ext cx="8595360" cy="4802883"/>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All exhibitors are encouraged to have a pre-sale buyer</a:t>
            </a:r>
          </a:p>
          <a:p>
            <a:pPr marL="439273" lvl="1" indent="-219637" algn="l">
              <a:lnSpc>
                <a:spcPts val="4095"/>
              </a:lnSpc>
              <a:buFont typeface="Arial"/>
              <a:buChar char="•"/>
            </a:pPr>
            <a:r>
              <a:rPr lang="en-US" sz="3413" spc="-1">
                <a:solidFill>
                  <a:srgbClr val="FFFFFF"/>
                </a:solidFill>
                <a:latin typeface="Arial"/>
              </a:rPr>
              <a:t>All Pre-sale forms due by TBD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3028950"/>
          </a:xfrm>
          <a:prstGeom prst="rect">
            <a:avLst/>
          </a:prstGeom>
        </p:spPr>
        <p:txBody>
          <a:bodyPr lIns="0" tIns="0" rIns="0" bIns="0" rtlCol="0" anchor="t">
            <a:spAutoFit/>
          </a:bodyPr>
          <a:lstStyle/>
          <a:p>
            <a:pPr algn="ctr">
              <a:lnSpc>
                <a:spcPts val="7680"/>
              </a:lnSpc>
            </a:pPr>
            <a:r>
              <a:rPr lang="en-US" sz="6400" spc="-1">
                <a:solidFill>
                  <a:srgbClr val="FFFFFF"/>
                </a:solidFill>
                <a:latin typeface="Broadway"/>
              </a:rPr>
              <a:t>Show Dates</a:t>
            </a:r>
          </a:p>
          <a:p>
            <a:pPr algn="ctr">
              <a:lnSpc>
                <a:spcPts val="7680"/>
              </a:lnSpc>
            </a:pPr>
            <a:r>
              <a:rPr lang="en-US" sz="6400" spc="-1">
                <a:solidFill>
                  <a:srgbClr val="FFFFFF"/>
                </a:solidFill>
                <a:latin typeface="Broadway"/>
              </a:rPr>
              <a:t>February 6-10, 2024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931730"/>
          </a:xfrm>
          <a:prstGeom prst="rect">
            <a:avLst/>
          </a:prstGeom>
        </p:spPr>
        <p:txBody>
          <a:bodyPr lIns="0" tIns="0" rIns="0" bIns="0" rtlCol="0" anchor="t">
            <a:spAutoFit/>
          </a:bodyPr>
          <a:lstStyle/>
          <a:p>
            <a:pPr algn="ctr">
              <a:lnSpc>
                <a:spcPts val="7680"/>
              </a:lnSpc>
            </a:pPr>
            <a:r>
              <a:rPr lang="en-US" sz="6400" spc="-1" dirty="0">
                <a:solidFill>
                  <a:srgbClr val="FFFFFF"/>
                </a:solidFill>
                <a:latin typeface="Broadway"/>
              </a:rPr>
              <a:t>February 6</a:t>
            </a:r>
          </a:p>
        </p:txBody>
      </p:sp>
      <p:pic>
        <p:nvPicPr>
          <p:cNvPr id="3" name="Picture 2">
            <a:extLst>
              <a:ext uri="{FF2B5EF4-FFF2-40B4-BE49-F238E27FC236}">
                <a16:creationId xmlns:a16="http://schemas.microsoft.com/office/drawing/2014/main" id="{7D9DF088-6183-EB76-3D77-9479C9724C30}"/>
              </a:ext>
            </a:extLst>
          </p:cNvPr>
          <p:cNvPicPr>
            <a:picLocks noChangeAspect="1"/>
          </p:cNvPicPr>
          <p:nvPr/>
        </p:nvPicPr>
        <p:blipFill>
          <a:blip r:embed="rId3"/>
          <a:stretch>
            <a:fillRect/>
          </a:stretch>
        </p:blipFill>
        <p:spPr>
          <a:xfrm>
            <a:off x="304801" y="2133600"/>
            <a:ext cx="9220200" cy="2260634"/>
          </a:xfrm>
          <a:prstGeom prst="rect">
            <a:avLst/>
          </a:prstGeom>
        </p:spPr>
      </p:pic>
    </p:spTree>
    <p:extLst>
      <p:ext uri="{BB962C8B-B14F-4D97-AF65-F5344CB8AC3E}">
        <p14:creationId xmlns:p14="http://schemas.microsoft.com/office/powerpoint/2010/main" val="2546525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931730"/>
          </a:xfrm>
          <a:prstGeom prst="rect">
            <a:avLst/>
          </a:prstGeom>
        </p:spPr>
        <p:txBody>
          <a:bodyPr lIns="0" tIns="0" rIns="0" bIns="0" rtlCol="0" anchor="t">
            <a:spAutoFit/>
          </a:bodyPr>
          <a:lstStyle/>
          <a:p>
            <a:pPr algn="ctr">
              <a:lnSpc>
                <a:spcPts val="7680"/>
              </a:lnSpc>
            </a:pPr>
            <a:r>
              <a:rPr lang="en-US" sz="6400" spc="-1" dirty="0">
                <a:solidFill>
                  <a:srgbClr val="FFFFFF"/>
                </a:solidFill>
                <a:latin typeface="Broadway"/>
              </a:rPr>
              <a:t>February 7</a:t>
            </a:r>
          </a:p>
        </p:txBody>
      </p:sp>
      <p:pic>
        <p:nvPicPr>
          <p:cNvPr id="5" name="Picture 4">
            <a:extLst>
              <a:ext uri="{FF2B5EF4-FFF2-40B4-BE49-F238E27FC236}">
                <a16:creationId xmlns:a16="http://schemas.microsoft.com/office/drawing/2014/main" id="{E53949AC-49FE-BE93-966F-3EABDD4B5716}"/>
              </a:ext>
            </a:extLst>
          </p:cNvPr>
          <p:cNvPicPr>
            <a:picLocks noChangeAspect="1"/>
          </p:cNvPicPr>
          <p:nvPr/>
        </p:nvPicPr>
        <p:blipFill>
          <a:blip r:embed="rId3"/>
          <a:stretch>
            <a:fillRect/>
          </a:stretch>
        </p:blipFill>
        <p:spPr>
          <a:xfrm>
            <a:off x="76200" y="2286000"/>
            <a:ext cx="9601200" cy="1803426"/>
          </a:xfrm>
          <a:prstGeom prst="rect">
            <a:avLst/>
          </a:prstGeom>
        </p:spPr>
      </p:pic>
    </p:spTree>
    <p:extLst>
      <p:ext uri="{BB962C8B-B14F-4D97-AF65-F5344CB8AC3E}">
        <p14:creationId xmlns:p14="http://schemas.microsoft.com/office/powerpoint/2010/main" val="262721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931730"/>
          </a:xfrm>
          <a:prstGeom prst="rect">
            <a:avLst/>
          </a:prstGeom>
        </p:spPr>
        <p:txBody>
          <a:bodyPr lIns="0" tIns="0" rIns="0" bIns="0" rtlCol="0" anchor="t">
            <a:spAutoFit/>
          </a:bodyPr>
          <a:lstStyle/>
          <a:p>
            <a:pPr algn="ctr">
              <a:lnSpc>
                <a:spcPts val="7680"/>
              </a:lnSpc>
            </a:pPr>
            <a:r>
              <a:rPr lang="en-US" sz="6400" spc="-1" dirty="0">
                <a:solidFill>
                  <a:srgbClr val="FFFFFF"/>
                </a:solidFill>
                <a:latin typeface="Broadway"/>
              </a:rPr>
              <a:t>February 8</a:t>
            </a:r>
          </a:p>
        </p:txBody>
      </p:sp>
      <p:pic>
        <p:nvPicPr>
          <p:cNvPr id="4" name="Picture 3">
            <a:extLst>
              <a:ext uri="{FF2B5EF4-FFF2-40B4-BE49-F238E27FC236}">
                <a16:creationId xmlns:a16="http://schemas.microsoft.com/office/drawing/2014/main" id="{18AB32F5-69F4-D264-74B2-3772CEE99C79}"/>
              </a:ext>
            </a:extLst>
          </p:cNvPr>
          <p:cNvPicPr>
            <a:picLocks noChangeAspect="1"/>
          </p:cNvPicPr>
          <p:nvPr/>
        </p:nvPicPr>
        <p:blipFill>
          <a:blip r:embed="rId3"/>
          <a:stretch>
            <a:fillRect/>
          </a:stretch>
        </p:blipFill>
        <p:spPr>
          <a:xfrm>
            <a:off x="-36653" y="2570147"/>
            <a:ext cx="9790253" cy="2174905"/>
          </a:xfrm>
          <a:prstGeom prst="rect">
            <a:avLst/>
          </a:prstGeom>
        </p:spPr>
      </p:pic>
    </p:spTree>
    <p:extLst>
      <p:ext uri="{BB962C8B-B14F-4D97-AF65-F5344CB8AC3E}">
        <p14:creationId xmlns:p14="http://schemas.microsoft.com/office/powerpoint/2010/main" val="105578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931730"/>
          </a:xfrm>
          <a:prstGeom prst="rect">
            <a:avLst/>
          </a:prstGeom>
        </p:spPr>
        <p:txBody>
          <a:bodyPr lIns="0" tIns="0" rIns="0" bIns="0" rtlCol="0" anchor="t">
            <a:spAutoFit/>
          </a:bodyPr>
          <a:lstStyle/>
          <a:p>
            <a:pPr algn="ctr">
              <a:lnSpc>
                <a:spcPts val="7680"/>
              </a:lnSpc>
            </a:pPr>
            <a:r>
              <a:rPr lang="en-US" sz="6400" spc="-1" dirty="0">
                <a:solidFill>
                  <a:srgbClr val="FFFFFF"/>
                </a:solidFill>
                <a:latin typeface="Broadway"/>
              </a:rPr>
              <a:t>February 9</a:t>
            </a:r>
          </a:p>
        </p:txBody>
      </p:sp>
      <p:pic>
        <p:nvPicPr>
          <p:cNvPr id="5" name="Picture 4">
            <a:extLst>
              <a:ext uri="{FF2B5EF4-FFF2-40B4-BE49-F238E27FC236}">
                <a16:creationId xmlns:a16="http://schemas.microsoft.com/office/drawing/2014/main" id="{BFD88EE8-EFEB-200D-B601-4EFDB940FA2B}"/>
              </a:ext>
            </a:extLst>
          </p:cNvPr>
          <p:cNvPicPr>
            <a:picLocks noChangeAspect="1"/>
          </p:cNvPicPr>
          <p:nvPr/>
        </p:nvPicPr>
        <p:blipFill>
          <a:blip r:embed="rId3"/>
          <a:stretch>
            <a:fillRect/>
          </a:stretch>
        </p:blipFill>
        <p:spPr>
          <a:xfrm>
            <a:off x="152400" y="2603485"/>
            <a:ext cx="9448800" cy="2108230"/>
          </a:xfrm>
          <a:prstGeom prst="rect">
            <a:avLst/>
          </a:prstGeom>
        </p:spPr>
      </p:pic>
    </p:spTree>
    <p:extLst>
      <p:ext uri="{BB962C8B-B14F-4D97-AF65-F5344CB8AC3E}">
        <p14:creationId xmlns:p14="http://schemas.microsoft.com/office/powerpoint/2010/main" val="99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931730"/>
          </a:xfrm>
          <a:prstGeom prst="rect">
            <a:avLst/>
          </a:prstGeom>
        </p:spPr>
        <p:txBody>
          <a:bodyPr lIns="0" tIns="0" rIns="0" bIns="0" rtlCol="0" anchor="t">
            <a:spAutoFit/>
          </a:bodyPr>
          <a:lstStyle/>
          <a:p>
            <a:pPr algn="ctr">
              <a:lnSpc>
                <a:spcPts val="7680"/>
              </a:lnSpc>
            </a:pPr>
            <a:r>
              <a:rPr lang="en-US" sz="6400" spc="-1" dirty="0">
                <a:solidFill>
                  <a:srgbClr val="FFFFFF"/>
                </a:solidFill>
                <a:latin typeface="Broadway"/>
              </a:rPr>
              <a:t>February 10</a:t>
            </a:r>
          </a:p>
        </p:txBody>
      </p:sp>
      <p:pic>
        <p:nvPicPr>
          <p:cNvPr id="4" name="Picture 3">
            <a:extLst>
              <a:ext uri="{FF2B5EF4-FFF2-40B4-BE49-F238E27FC236}">
                <a16:creationId xmlns:a16="http://schemas.microsoft.com/office/drawing/2014/main" id="{788C1A85-C30D-1D77-C140-6B0028ECA06D}"/>
              </a:ext>
            </a:extLst>
          </p:cNvPr>
          <p:cNvPicPr>
            <a:picLocks noChangeAspect="1"/>
          </p:cNvPicPr>
          <p:nvPr/>
        </p:nvPicPr>
        <p:blipFill>
          <a:blip r:embed="rId3"/>
          <a:stretch>
            <a:fillRect/>
          </a:stretch>
        </p:blipFill>
        <p:spPr>
          <a:xfrm>
            <a:off x="161447" y="2514600"/>
            <a:ext cx="9439754" cy="2133600"/>
          </a:xfrm>
          <a:prstGeom prst="rect">
            <a:avLst/>
          </a:prstGeom>
        </p:spPr>
      </p:pic>
    </p:spTree>
    <p:extLst>
      <p:ext uri="{BB962C8B-B14F-4D97-AF65-F5344CB8AC3E}">
        <p14:creationId xmlns:p14="http://schemas.microsoft.com/office/powerpoint/2010/main" val="75914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718145"/>
          </a:xfrm>
          <a:prstGeom prst="rect">
            <a:avLst/>
          </a:prstGeom>
        </p:spPr>
        <p:txBody>
          <a:bodyPr lIns="0" tIns="0" rIns="0" bIns="0" rtlCol="0" anchor="t">
            <a:spAutoFit/>
          </a:bodyPr>
          <a:lstStyle/>
          <a:p>
            <a:pPr algn="ctr">
              <a:lnSpc>
                <a:spcPts val="5631"/>
              </a:lnSpc>
            </a:pPr>
            <a:r>
              <a:rPr lang="en-US" sz="4693" spc="-1" dirty="0">
                <a:solidFill>
                  <a:srgbClr val="F6F8F8"/>
                </a:solidFill>
                <a:latin typeface="Arial"/>
              </a:rPr>
              <a:t>Klein FFA Booster Club</a:t>
            </a:r>
          </a:p>
        </p:txBody>
      </p:sp>
      <p:sp>
        <p:nvSpPr>
          <p:cNvPr id="3" name="TextBox 3"/>
          <p:cNvSpPr txBox="1"/>
          <p:nvPr/>
        </p:nvSpPr>
        <p:spPr>
          <a:xfrm>
            <a:off x="334912" y="1466158"/>
            <a:ext cx="9083777" cy="1019766"/>
          </a:xfrm>
          <a:prstGeom prst="rect">
            <a:avLst/>
          </a:prstGeom>
        </p:spPr>
        <p:txBody>
          <a:bodyPr lIns="0" tIns="0" rIns="0" bIns="0" rtlCol="0" anchor="t">
            <a:spAutoFit/>
          </a:bodyPr>
          <a:lstStyle/>
          <a:p>
            <a:pPr marL="439129" lvl="1" indent="-219564" algn="l">
              <a:lnSpc>
                <a:spcPts val="4095"/>
              </a:lnSpc>
              <a:buFont typeface="Arial"/>
              <a:buChar char="•"/>
            </a:pPr>
            <a:r>
              <a:rPr lang="en-US" sz="3413" dirty="0">
                <a:solidFill>
                  <a:srgbClr val="FFFFFF"/>
                </a:solidFill>
                <a:latin typeface="Arial"/>
              </a:rPr>
              <a:t>When: Same time and place as monthly FFA meetings</a:t>
            </a:r>
            <a:endParaRPr lang="en-US" sz="3413" spc="-1" dirty="0">
              <a:solidFill>
                <a:srgbClr val="FFFFFF"/>
              </a:solidFill>
              <a:latin typeface="Arial"/>
            </a:endParaRPr>
          </a:p>
        </p:txBody>
      </p:sp>
    </p:spTree>
    <p:extLst>
      <p:ext uri="{BB962C8B-B14F-4D97-AF65-F5344CB8AC3E}">
        <p14:creationId xmlns:p14="http://schemas.microsoft.com/office/powerpoint/2010/main" val="3463371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3456" y="484503"/>
            <a:ext cx="8842080" cy="931730"/>
          </a:xfrm>
          <a:prstGeom prst="rect">
            <a:avLst/>
          </a:prstGeom>
        </p:spPr>
        <p:txBody>
          <a:bodyPr lIns="0" tIns="0" rIns="0" bIns="0" rtlCol="0" anchor="t">
            <a:spAutoFit/>
          </a:bodyPr>
          <a:lstStyle/>
          <a:p>
            <a:pPr algn="ctr">
              <a:lnSpc>
                <a:spcPts val="7680"/>
              </a:lnSpc>
            </a:pPr>
            <a:r>
              <a:rPr lang="en-US" sz="6400" spc="-1" dirty="0">
                <a:solidFill>
                  <a:srgbClr val="FFFFFF"/>
                </a:solidFill>
                <a:latin typeface="Broadway"/>
              </a:rPr>
              <a:t>February 11</a:t>
            </a:r>
          </a:p>
        </p:txBody>
      </p:sp>
      <p:pic>
        <p:nvPicPr>
          <p:cNvPr id="5" name="Picture 4">
            <a:extLst>
              <a:ext uri="{FF2B5EF4-FFF2-40B4-BE49-F238E27FC236}">
                <a16:creationId xmlns:a16="http://schemas.microsoft.com/office/drawing/2014/main" id="{5BF16E7F-1E84-BD83-79A0-0D620944572F}"/>
              </a:ext>
            </a:extLst>
          </p:cNvPr>
          <p:cNvPicPr>
            <a:picLocks noChangeAspect="1"/>
          </p:cNvPicPr>
          <p:nvPr/>
        </p:nvPicPr>
        <p:blipFill>
          <a:blip r:embed="rId3"/>
          <a:stretch>
            <a:fillRect/>
          </a:stretch>
        </p:blipFill>
        <p:spPr>
          <a:xfrm>
            <a:off x="122981" y="2438400"/>
            <a:ext cx="9554419" cy="1905000"/>
          </a:xfrm>
          <a:prstGeom prst="rect">
            <a:avLst/>
          </a:prstGeom>
        </p:spPr>
      </p:pic>
    </p:spTree>
    <p:extLst>
      <p:ext uri="{BB962C8B-B14F-4D97-AF65-F5344CB8AC3E}">
        <p14:creationId xmlns:p14="http://schemas.microsoft.com/office/powerpoint/2010/main" val="3636361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232656" y="74298"/>
            <a:ext cx="6512352" cy="8612598"/>
          </a:xfrm>
          <a:prstGeom prst="rect">
            <a:avLst/>
          </a:prstGeom>
        </p:spPr>
        <p:txBody>
          <a:bodyPr lIns="0" tIns="0" rIns="0" bIns="0" rtlCol="0" anchor="t">
            <a:spAutoFit/>
          </a:bodyPr>
          <a:lstStyle/>
          <a:p>
            <a:pPr algn="l">
              <a:lnSpc>
                <a:spcPts val="3583"/>
              </a:lnSpc>
            </a:pPr>
            <a:r>
              <a:rPr lang="en-US" sz="3733" spc="-1">
                <a:solidFill>
                  <a:srgbClr val="FFFFFF"/>
                </a:solidFill>
                <a:latin typeface="Arial"/>
              </a:rPr>
              <a:t>There is a progress report that can save you but why risk it.</a:t>
            </a:r>
          </a:p>
          <a:p>
            <a:pPr algn="l">
              <a:lnSpc>
                <a:spcPts val="3583"/>
              </a:lnSpc>
            </a:pPr>
            <a:r>
              <a:rPr lang="en-US" sz="3733" spc="-1">
                <a:solidFill>
                  <a:srgbClr val="FFFFFF"/>
                </a:solidFill>
                <a:latin typeface="Arial"/>
              </a:rPr>
              <a:t>Any student that is ineligible by UIL Guidelines will not be allowed to show. </a:t>
            </a:r>
          </a:p>
          <a:p>
            <a:pPr algn="l">
              <a:lnSpc>
                <a:spcPts val="3583"/>
              </a:lnSpc>
            </a:pPr>
            <a:r>
              <a:rPr lang="en-US" sz="3733" spc="-1">
                <a:solidFill>
                  <a:srgbClr val="FFFFFF"/>
                </a:solidFill>
                <a:latin typeface="Arial"/>
              </a:rPr>
              <a:t>The student and the animal will be considered ineligible.</a:t>
            </a:r>
          </a:p>
          <a:p>
            <a:pPr algn="l">
              <a:lnSpc>
                <a:spcPts val="3583"/>
              </a:lnSpc>
            </a:pPr>
            <a:r>
              <a:rPr lang="en-US" sz="3733" spc="-1">
                <a:solidFill>
                  <a:srgbClr val="FFFFFF"/>
                </a:solidFill>
                <a:latin typeface="Arial"/>
              </a:rPr>
              <a:t>Students that are ineligible will not be allowed to bring their projects on the show facilities or sell their animal with any affiliation to the show. </a:t>
            </a:r>
          </a:p>
        </p:txBody>
      </p:sp>
      <p:grpSp>
        <p:nvGrpSpPr>
          <p:cNvPr id="3" name="Group 3"/>
          <p:cNvGrpSpPr/>
          <p:nvPr/>
        </p:nvGrpSpPr>
        <p:grpSpPr>
          <a:xfrm>
            <a:off x="131904" y="74304"/>
            <a:ext cx="3041280" cy="8061696"/>
            <a:chOff x="0" y="0"/>
            <a:chExt cx="4055040" cy="10748928"/>
          </a:xfrm>
        </p:grpSpPr>
        <p:sp>
          <p:nvSpPr>
            <p:cNvPr id="4" name="Freeform 4"/>
            <p:cNvSpPr/>
            <p:nvPr/>
          </p:nvSpPr>
          <p:spPr>
            <a:xfrm>
              <a:off x="0" y="0"/>
              <a:ext cx="4055110" cy="10749026"/>
            </a:xfrm>
            <a:custGeom>
              <a:avLst/>
              <a:gdLst/>
              <a:ahLst/>
              <a:cxnLst/>
              <a:rect l="l" t="t" r="r" b="b"/>
              <a:pathLst>
                <a:path w="4055110" h="10749026">
                  <a:moveTo>
                    <a:pt x="40767" y="0"/>
                  </a:moveTo>
                  <a:lnTo>
                    <a:pt x="4014343" y="0"/>
                  </a:lnTo>
                  <a:cubicBezTo>
                    <a:pt x="4036822" y="0"/>
                    <a:pt x="4055110" y="18161"/>
                    <a:pt x="4055110" y="40767"/>
                  </a:cubicBezTo>
                  <a:lnTo>
                    <a:pt x="4055110" y="10708259"/>
                  </a:lnTo>
                  <a:cubicBezTo>
                    <a:pt x="4055110" y="10730738"/>
                    <a:pt x="4036949" y="10749026"/>
                    <a:pt x="4014343" y="10749026"/>
                  </a:cubicBezTo>
                  <a:lnTo>
                    <a:pt x="40767" y="10749026"/>
                  </a:lnTo>
                  <a:cubicBezTo>
                    <a:pt x="18288" y="10749026"/>
                    <a:pt x="0" y="10730865"/>
                    <a:pt x="0" y="10708259"/>
                  </a:cubicBezTo>
                  <a:lnTo>
                    <a:pt x="0" y="40767"/>
                  </a:lnTo>
                  <a:cubicBezTo>
                    <a:pt x="0" y="18161"/>
                    <a:pt x="18161" y="0"/>
                    <a:pt x="40767" y="0"/>
                  </a:cubicBezTo>
                  <a:moveTo>
                    <a:pt x="40767" y="81407"/>
                  </a:moveTo>
                  <a:lnTo>
                    <a:pt x="40767" y="40767"/>
                  </a:lnTo>
                  <a:lnTo>
                    <a:pt x="81407" y="40767"/>
                  </a:lnTo>
                  <a:lnTo>
                    <a:pt x="81407" y="10708259"/>
                  </a:lnTo>
                  <a:lnTo>
                    <a:pt x="40767" y="10708259"/>
                  </a:lnTo>
                  <a:lnTo>
                    <a:pt x="40767" y="10667492"/>
                  </a:lnTo>
                  <a:lnTo>
                    <a:pt x="4014343" y="10667492"/>
                  </a:lnTo>
                  <a:lnTo>
                    <a:pt x="4014343" y="10708259"/>
                  </a:lnTo>
                  <a:lnTo>
                    <a:pt x="3973576" y="10708259"/>
                  </a:lnTo>
                  <a:lnTo>
                    <a:pt x="3973576" y="40767"/>
                  </a:lnTo>
                  <a:lnTo>
                    <a:pt x="4014343" y="40767"/>
                  </a:lnTo>
                  <a:lnTo>
                    <a:pt x="4014343" y="81407"/>
                  </a:lnTo>
                  <a:lnTo>
                    <a:pt x="40767" y="81407"/>
                  </a:lnTo>
                </a:path>
              </a:pathLst>
            </a:custGeom>
            <a:solidFill>
              <a:srgbClr val="FF0000"/>
            </a:solidFill>
          </p:spPr>
          <p:txBody>
            <a:bodyPr/>
            <a:lstStyle/>
            <a:p>
              <a:endParaRPr lang="en-US"/>
            </a:p>
          </p:txBody>
        </p:sp>
        <p:sp>
          <p:nvSpPr>
            <p:cNvPr id="5" name="TextBox 5"/>
            <p:cNvSpPr txBox="1"/>
            <p:nvPr/>
          </p:nvSpPr>
          <p:spPr>
            <a:xfrm>
              <a:off x="0" y="-123825"/>
              <a:ext cx="4055040" cy="10872753"/>
            </a:xfrm>
            <a:prstGeom prst="rect">
              <a:avLst/>
            </a:prstGeom>
          </p:spPr>
          <p:txBody>
            <a:bodyPr lIns="50800" tIns="50800" rIns="50800" bIns="50800" rtlCol="0" anchor="t"/>
            <a:lstStyle/>
            <a:p>
              <a:pPr algn="ctr">
                <a:lnSpc>
                  <a:spcPts val="6911"/>
                </a:lnSpc>
              </a:pPr>
              <a:r>
                <a:rPr lang="en-US" sz="5759" spc="-1">
                  <a:solidFill>
                    <a:srgbClr val="FF0000"/>
                  </a:solidFill>
                  <a:latin typeface="Arial Bold"/>
                </a:rPr>
                <a:t>You </a:t>
              </a:r>
              <a:r>
                <a:rPr lang="en-US" sz="5759" u="sng" spc="-1">
                  <a:solidFill>
                    <a:srgbClr val="FF0000"/>
                  </a:solidFill>
                  <a:latin typeface="Arial Bold"/>
                </a:rPr>
                <a:t>must</a:t>
              </a:r>
              <a:r>
                <a:rPr lang="en-US" sz="5759" spc="-1">
                  <a:solidFill>
                    <a:srgbClr val="FF0000"/>
                  </a:solidFill>
                  <a:latin typeface="Arial Bold"/>
                </a:rPr>
                <a:t> </a:t>
              </a:r>
              <a:r>
                <a:rPr lang="en-US" sz="5759" spc="-1">
                  <a:solidFill>
                    <a:srgbClr val="FF0000"/>
                  </a:solidFill>
                  <a:latin typeface="Arial Bold Italics"/>
                </a:rPr>
                <a:t>PASS</a:t>
              </a:r>
            </a:p>
            <a:p>
              <a:pPr algn="ctr">
                <a:lnSpc>
                  <a:spcPts val="6911"/>
                </a:lnSpc>
              </a:pPr>
              <a:r>
                <a:rPr lang="en-US" sz="5759" u="sng" spc="-1">
                  <a:solidFill>
                    <a:srgbClr val="FF0000"/>
                  </a:solidFill>
                  <a:latin typeface="Arial Bold Italics"/>
                </a:rPr>
                <a:t>the 2ⁿᵈ  9 weeks</a:t>
              </a:r>
              <a:r>
                <a:rPr lang="en-US" sz="5759" u="sng" spc="-1">
                  <a:solidFill>
                    <a:srgbClr val="FF0000"/>
                  </a:solidFill>
                  <a:latin typeface="Arial Bold"/>
                </a:rPr>
                <a:t> </a:t>
              </a:r>
              <a:r>
                <a:rPr lang="en-US" sz="5759" spc="-1">
                  <a:solidFill>
                    <a:srgbClr val="FF0000"/>
                  </a:solidFill>
                  <a:latin typeface="Arial Bold"/>
                </a:rPr>
                <a:t>to </a:t>
              </a:r>
              <a:r>
                <a:rPr lang="en-US" sz="5759" spc="-1">
                  <a:solidFill>
                    <a:srgbClr val="FF0000"/>
                  </a:solidFill>
                  <a:latin typeface="Arial Bold Italics"/>
                </a:rPr>
                <a:t>SHOW!</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 DNA Testing******</a:t>
            </a:r>
          </a:p>
        </p:txBody>
      </p:sp>
      <p:sp>
        <p:nvSpPr>
          <p:cNvPr id="3" name="TextBox 3"/>
          <p:cNvSpPr txBox="1"/>
          <p:nvPr/>
        </p:nvSpPr>
        <p:spPr>
          <a:xfrm>
            <a:off x="579120" y="1685925"/>
            <a:ext cx="8595360" cy="4802883"/>
          </a:xfrm>
          <a:prstGeom prst="rect">
            <a:avLst/>
          </a:prstGeom>
        </p:spPr>
        <p:txBody>
          <a:bodyPr lIns="0" tIns="0" rIns="0" bIns="0" rtlCol="0" anchor="t">
            <a:spAutoFit/>
          </a:bodyPr>
          <a:lstStyle/>
          <a:p>
            <a:pPr marL="386560" lvl="1" indent="-193280" algn="l">
              <a:lnSpc>
                <a:spcPts val="3604"/>
              </a:lnSpc>
              <a:buFont typeface="Arial"/>
              <a:buChar char="•"/>
            </a:pPr>
            <a:r>
              <a:rPr lang="en-US" sz="3003" spc="-1">
                <a:solidFill>
                  <a:srgbClr val="FFFFFF"/>
                </a:solidFill>
                <a:latin typeface="Arial"/>
              </a:rPr>
              <a:t>All steers, lambs, goats and pigs will have a hair sample taken at time of selection.</a:t>
            </a:r>
          </a:p>
          <a:p>
            <a:pPr marL="386560" lvl="1" indent="-193280" algn="l">
              <a:lnSpc>
                <a:spcPts val="3604"/>
              </a:lnSpc>
              <a:buFont typeface="Arial"/>
              <a:buChar char="•"/>
            </a:pPr>
            <a:r>
              <a:rPr lang="en-US" sz="3003" spc="-1">
                <a:solidFill>
                  <a:srgbClr val="FFFFFF"/>
                </a:solidFill>
                <a:latin typeface="Arial"/>
              </a:rPr>
              <a:t>Parent or guardian must be present at time of sample during selection. </a:t>
            </a:r>
          </a:p>
          <a:p>
            <a:pPr marL="386560" lvl="1" indent="-193280" algn="l">
              <a:lnSpc>
                <a:spcPts val="3604"/>
              </a:lnSpc>
              <a:buFont typeface="Arial"/>
              <a:buChar char="•"/>
            </a:pPr>
            <a:r>
              <a:rPr lang="en-US" sz="3003" spc="-1">
                <a:solidFill>
                  <a:srgbClr val="FFFFFF"/>
                </a:solidFill>
                <a:latin typeface="Arial"/>
              </a:rPr>
              <a:t>If parent cannot attend a waiver must accompany student (White)</a:t>
            </a:r>
          </a:p>
          <a:p>
            <a:pPr marL="386560" lvl="1" indent="-193280" algn="l">
              <a:lnSpc>
                <a:spcPts val="3604"/>
              </a:lnSpc>
              <a:buFont typeface="Arial"/>
              <a:buChar char="•"/>
            </a:pPr>
            <a:r>
              <a:rPr lang="en-US" sz="3003" spc="-1">
                <a:solidFill>
                  <a:srgbClr val="FFFFFF"/>
                </a:solidFill>
                <a:latin typeface="Arial"/>
              </a:rPr>
              <a:t>Show committee reserves right to DNA test if ownership is in question (lost ear tag)</a:t>
            </a:r>
          </a:p>
          <a:p>
            <a:pPr marL="386560" lvl="1" indent="-193280" algn="l">
              <a:lnSpc>
                <a:spcPts val="3604"/>
              </a:lnSpc>
            </a:pPr>
            <a:endParaRPr lang="en-US" sz="3003" spc="-1">
              <a:solidFill>
                <a:srgbClr val="FFFFFF"/>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542"/>
            <a:ext cx="8598240" cy="1009266"/>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****Drug Residue Policy*****</a:t>
            </a:r>
          </a:p>
        </p:txBody>
      </p:sp>
      <p:sp>
        <p:nvSpPr>
          <p:cNvPr id="3" name="TextBox 3"/>
          <p:cNvSpPr txBox="1"/>
          <p:nvPr/>
        </p:nvSpPr>
        <p:spPr>
          <a:xfrm>
            <a:off x="579120" y="1279653"/>
            <a:ext cx="8595360" cy="5209155"/>
          </a:xfrm>
          <a:prstGeom prst="rect">
            <a:avLst/>
          </a:prstGeom>
        </p:spPr>
        <p:txBody>
          <a:bodyPr lIns="0" tIns="0" rIns="0" bIns="0" rtlCol="0" anchor="t">
            <a:spAutoFit/>
          </a:bodyPr>
          <a:lstStyle/>
          <a:p>
            <a:pPr marL="404131" lvl="1" indent="-202066" algn="l">
              <a:lnSpc>
                <a:spcPts val="3768"/>
              </a:lnSpc>
              <a:buFont typeface="Arial"/>
              <a:buChar char="•"/>
            </a:pPr>
            <a:r>
              <a:rPr lang="en-US" sz="3140" spc="-1">
                <a:solidFill>
                  <a:srgbClr val="FFFFFF"/>
                </a:solidFill>
                <a:latin typeface="Arial"/>
              </a:rPr>
              <a:t>Animals are subject to possible drug residue testing</a:t>
            </a:r>
          </a:p>
          <a:p>
            <a:pPr marL="404131" lvl="1" indent="-202066" algn="l">
              <a:lnSpc>
                <a:spcPts val="3768"/>
              </a:lnSpc>
              <a:buFont typeface="Arial"/>
              <a:buChar char="•"/>
            </a:pPr>
            <a:r>
              <a:rPr lang="en-US" sz="3140" spc="-1">
                <a:solidFill>
                  <a:srgbClr val="FFFFFF"/>
                </a:solidFill>
                <a:latin typeface="Arial"/>
              </a:rPr>
              <a:t>Any substance not approved by the FDA and/or USDA for a species is not allowed to be given.</a:t>
            </a:r>
          </a:p>
          <a:p>
            <a:pPr marL="404131" lvl="1" indent="-202066" algn="l">
              <a:lnSpc>
                <a:spcPts val="3768"/>
              </a:lnSpc>
              <a:buFont typeface="Arial"/>
              <a:buChar char="•"/>
            </a:pPr>
            <a:r>
              <a:rPr lang="en-US" sz="3140" spc="-1">
                <a:solidFill>
                  <a:srgbClr val="FFFFFF"/>
                </a:solidFill>
                <a:latin typeface="Arial"/>
              </a:rPr>
              <a:t>Grands, Reserves and random selections of all species will be drug tested</a:t>
            </a:r>
          </a:p>
          <a:p>
            <a:pPr marL="404131" lvl="1" indent="-202066" algn="l">
              <a:lnSpc>
                <a:spcPts val="3768"/>
              </a:lnSpc>
              <a:buFont typeface="Arial"/>
              <a:buChar char="•"/>
            </a:pPr>
            <a:r>
              <a:rPr lang="en-US" sz="3140" spc="-1">
                <a:solidFill>
                  <a:srgbClr val="FFFFFF"/>
                </a:solidFill>
                <a:latin typeface="Arial"/>
              </a:rPr>
              <a:t>If Exhibitors refuse they will be disqualified and must remove from show grounds immediately.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Some important rules….</a:t>
            </a:r>
          </a:p>
        </p:txBody>
      </p:sp>
      <p:sp>
        <p:nvSpPr>
          <p:cNvPr id="3" name="TextBox 3"/>
          <p:cNvSpPr txBox="1"/>
          <p:nvPr/>
        </p:nvSpPr>
        <p:spPr>
          <a:xfrm>
            <a:off x="577680" y="1715580"/>
            <a:ext cx="8598240" cy="1668247"/>
          </a:xfrm>
          <a:prstGeom prst="rect">
            <a:avLst/>
          </a:prstGeom>
        </p:spPr>
        <p:txBody>
          <a:bodyPr lIns="0" tIns="0" rIns="0" bIns="0" rtlCol="0" anchor="t">
            <a:spAutoFit/>
          </a:bodyPr>
          <a:lstStyle/>
          <a:p>
            <a:pPr marL="494182" lvl="1" indent="-247091" algn="l">
              <a:lnSpc>
                <a:spcPts val="4147"/>
              </a:lnSpc>
              <a:buFont typeface="Arial"/>
              <a:buChar char="•"/>
            </a:pPr>
            <a:r>
              <a:rPr lang="en-US" sz="3840" spc="-1">
                <a:solidFill>
                  <a:srgbClr val="FFFFFF"/>
                </a:solidFill>
                <a:latin typeface="Arial"/>
              </a:rPr>
              <a:t>FFA Members cannot miss more than 2 FFA Meetings to be eligible to show.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8834"/>
            <a:ext cx="9085920" cy="5638800"/>
          </a:xfrm>
          <a:prstGeom prst="rect">
            <a:avLst/>
          </a:prstGeom>
        </p:spPr>
        <p:txBody>
          <a:bodyPr lIns="0" tIns="0" rIns="0" bIns="0" rtlCol="0" anchor="t">
            <a:spAutoFit/>
          </a:bodyPr>
          <a:lstStyle/>
          <a:p>
            <a:pPr algn="l">
              <a:lnSpc>
                <a:spcPts val="5631"/>
              </a:lnSpc>
            </a:pPr>
            <a:r>
              <a:rPr lang="en-US" sz="4693" spc="-1">
                <a:solidFill>
                  <a:srgbClr val="FFFFFF"/>
                </a:solidFill>
                <a:latin typeface="Broadway Bold"/>
              </a:rPr>
              <a:t>All exhibitors will be required to wear Official Dress while exhibiting their project:</a:t>
            </a:r>
          </a:p>
          <a:p>
            <a:pPr>
              <a:lnSpc>
                <a:spcPts val="3583"/>
              </a:lnSpc>
            </a:pPr>
            <a:r>
              <a:rPr lang="en-US" sz="2986" spc="-1">
                <a:solidFill>
                  <a:srgbClr val="FFFFFF"/>
                </a:solidFill>
                <a:latin typeface="Arial"/>
              </a:rPr>
              <a:t>White button up collared shirt, black pants, black belt, blue FFA scarf or tie, black shoes/boots, </a:t>
            </a:r>
            <a:r>
              <a:rPr lang="en-US" sz="2986" u="sng" spc="-1">
                <a:solidFill>
                  <a:srgbClr val="FFFFFF"/>
                </a:solidFill>
                <a:latin typeface="Arial Bold"/>
              </a:rPr>
              <a:t>FFA Jacket!! </a:t>
            </a:r>
          </a:p>
          <a:p>
            <a:pPr>
              <a:lnSpc>
                <a:spcPts val="3583"/>
              </a:lnSpc>
            </a:pPr>
            <a:r>
              <a:rPr lang="en-US" sz="2986" spc="-1">
                <a:solidFill>
                  <a:srgbClr val="FFFFFF"/>
                </a:solidFill>
                <a:latin typeface="Arial"/>
              </a:rPr>
              <a:t>Failure to comply with official dress will result in being ineligible to exhibit your project </a:t>
            </a:r>
          </a:p>
          <a:p>
            <a:pPr>
              <a:lnSpc>
                <a:spcPts val="3583"/>
              </a:lnSpc>
            </a:pPr>
            <a:endParaRPr lang="en-US" sz="2986" spc="-1">
              <a:solidFill>
                <a:srgbClr val="FFFFFF"/>
              </a:solidFill>
              <a:latin typeface="Arial"/>
            </a:endParaRPr>
          </a:p>
        </p:txBody>
      </p:sp>
      <p:sp>
        <p:nvSpPr>
          <p:cNvPr id="3" name="Freeform 3"/>
          <p:cNvSpPr/>
          <p:nvPr/>
        </p:nvSpPr>
        <p:spPr>
          <a:xfrm>
            <a:off x="7676404" y="4759984"/>
            <a:ext cx="1808640" cy="2308224"/>
          </a:xfrm>
          <a:custGeom>
            <a:avLst/>
            <a:gdLst/>
            <a:ahLst/>
            <a:cxnLst/>
            <a:rect l="l" t="t" r="r" b="b"/>
            <a:pathLst>
              <a:path w="1808640" h="2308224">
                <a:moveTo>
                  <a:pt x="0" y="0"/>
                </a:moveTo>
                <a:lnTo>
                  <a:pt x="1808640" y="0"/>
                </a:lnTo>
                <a:lnTo>
                  <a:pt x="1808640" y="2308224"/>
                </a:lnTo>
                <a:lnTo>
                  <a:pt x="0" y="2308224"/>
                </a:lnTo>
                <a:lnTo>
                  <a:pt x="0" y="0"/>
                </a:lnTo>
                <a:close/>
              </a:path>
            </a:pathLst>
          </a:custGeom>
          <a:blipFill>
            <a:blip r:embed="rId3"/>
            <a:stretch>
              <a:fillRect l="-27" r="-27"/>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15583"/>
            <a:ext cx="8598240" cy="1249425"/>
          </a:xfrm>
          <a:prstGeom prst="rect">
            <a:avLst/>
          </a:prstGeom>
        </p:spPr>
        <p:txBody>
          <a:bodyPr lIns="0" tIns="0" rIns="0" bIns="0" rtlCol="0" anchor="t">
            <a:spAutoFit/>
          </a:bodyPr>
          <a:lstStyle/>
          <a:p>
            <a:pPr algn="ctr">
              <a:lnSpc>
                <a:spcPts val="7680"/>
              </a:lnSpc>
            </a:pPr>
            <a:r>
              <a:rPr lang="en-US" sz="6400" spc="-1">
                <a:solidFill>
                  <a:srgbClr val="FFFFFF"/>
                </a:solidFill>
                <a:latin typeface="Arial"/>
              </a:rPr>
              <a:t>1099/W9 Form</a:t>
            </a:r>
          </a:p>
        </p:txBody>
      </p:sp>
      <p:sp>
        <p:nvSpPr>
          <p:cNvPr id="3" name="TextBox 3"/>
          <p:cNvSpPr txBox="1"/>
          <p:nvPr/>
        </p:nvSpPr>
        <p:spPr>
          <a:xfrm>
            <a:off x="577680" y="1677480"/>
            <a:ext cx="8598240" cy="4810248"/>
          </a:xfrm>
          <a:prstGeom prst="rect">
            <a:avLst/>
          </a:prstGeom>
        </p:spPr>
        <p:txBody>
          <a:bodyPr lIns="0" tIns="0" rIns="0" bIns="0" rtlCol="0" anchor="t">
            <a:spAutoFit/>
          </a:bodyPr>
          <a:lstStyle/>
          <a:p>
            <a:pPr marL="483201" lvl="1" indent="-241600" algn="l">
              <a:lnSpc>
                <a:spcPts val="4505"/>
              </a:lnSpc>
              <a:buFont typeface="Arial"/>
              <a:buChar char="•"/>
            </a:pPr>
            <a:r>
              <a:rPr lang="en-US" sz="3754" spc="-1">
                <a:solidFill>
                  <a:srgbClr val="FFFFFF"/>
                </a:solidFill>
                <a:latin typeface="Arial Bold"/>
              </a:rPr>
              <a:t>A W9 form </a:t>
            </a:r>
            <a:r>
              <a:rPr lang="en-US" sz="3754" u="sng" spc="-1">
                <a:solidFill>
                  <a:srgbClr val="FFFFFF"/>
                </a:solidFill>
                <a:latin typeface="Arial Bold"/>
              </a:rPr>
              <a:t>must</a:t>
            </a:r>
            <a:r>
              <a:rPr lang="en-US" sz="3754" spc="-1">
                <a:solidFill>
                  <a:srgbClr val="FFFFFF"/>
                </a:solidFill>
                <a:latin typeface="Arial Bold"/>
              </a:rPr>
              <a:t> be filled out with students information for them to be able to purchase animal (blue sheet)</a:t>
            </a:r>
          </a:p>
          <a:p>
            <a:pPr marL="483201" lvl="1" indent="-241600" algn="l">
              <a:lnSpc>
                <a:spcPts val="4505"/>
              </a:lnSpc>
              <a:buFont typeface="Arial"/>
              <a:buChar char="•"/>
            </a:pPr>
            <a:r>
              <a:rPr lang="en-US" sz="3754" spc="-1">
                <a:solidFill>
                  <a:srgbClr val="FFFFFF"/>
                </a:solidFill>
                <a:latin typeface="Arial Bold"/>
              </a:rPr>
              <a:t>If student makes more than $600 in </a:t>
            </a:r>
            <a:r>
              <a:rPr lang="en-US" sz="3754" u="sng" spc="-1">
                <a:solidFill>
                  <a:srgbClr val="FFFFFF"/>
                </a:solidFill>
                <a:latin typeface="Arial Bold"/>
              </a:rPr>
              <a:t>total</a:t>
            </a:r>
            <a:r>
              <a:rPr lang="en-US" sz="3754" spc="-1">
                <a:solidFill>
                  <a:srgbClr val="FFFFFF"/>
                </a:solidFill>
                <a:latin typeface="Arial Bold"/>
              </a:rPr>
              <a:t> (add-ons count!) earnings a 1099 will be issued.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25108"/>
            <a:ext cx="8598240" cy="1239900"/>
          </a:xfrm>
          <a:prstGeom prst="rect">
            <a:avLst/>
          </a:prstGeom>
        </p:spPr>
        <p:txBody>
          <a:bodyPr lIns="0" tIns="0" rIns="0" bIns="0" rtlCol="0" anchor="t">
            <a:spAutoFit/>
          </a:bodyPr>
          <a:lstStyle/>
          <a:p>
            <a:pPr algn="ctr">
              <a:lnSpc>
                <a:spcPts val="7680"/>
              </a:lnSpc>
            </a:pPr>
            <a:r>
              <a:rPr lang="en-US" sz="6400" spc="-1">
                <a:solidFill>
                  <a:srgbClr val="FFFFFF"/>
                </a:solidFill>
                <a:latin typeface="Broadway"/>
              </a:rPr>
              <a:t>Auction Rules</a:t>
            </a:r>
          </a:p>
        </p:txBody>
      </p:sp>
      <p:sp>
        <p:nvSpPr>
          <p:cNvPr id="3" name="TextBox 3"/>
          <p:cNvSpPr txBox="1"/>
          <p:nvPr/>
        </p:nvSpPr>
        <p:spPr>
          <a:xfrm>
            <a:off x="577680" y="1686621"/>
            <a:ext cx="8598240" cy="3667125"/>
          </a:xfrm>
          <a:prstGeom prst="rect">
            <a:avLst/>
          </a:prstGeom>
        </p:spPr>
        <p:txBody>
          <a:bodyPr lIns="0" tIns="0" rIns="0" bIns="0" rtlCol="0" anchor="t">
            <a:spAutoFit/>
          </a:bodyPr>
          <a:lstStyle/>
          <a:p>
            <a:pPr algn="l">
              <a:lnSpc>
                <a:spcPts val="4095"/>
              </a:lnSpc>
            </a:pPr>
            <a:r>
              <a:rPr lang="en-US" sz="3413" spc="-1">
                <a:solidFill>
                  <a:srgbClr val="FFFFFF"/>
                </a:solidFill>
                <a:latin typeface="Arial"/>
              </a:rPr>
              <a:t>A mandatory auction meeting will be held at 5:00 pm on Friday of show for students in the auction. The meeting will be held at the auction ring at the Show Barn.</a:t>
            </a:r>
          </a:p>
          <a:p>
            <a:pPr algn="l">
              <a:lnSpc>
                <a:spcPts val="4095"/>
              </a:lnSpc>
            </a:pPr>
            <a:r>
              <a:rPr lang="en-US" sz="3413" spc="-1">
                <a:solidFill>
                  <a:srgbClr val="FFFFFF"/>
                </a:solidFill>
                <a:latin typeface="Arial"/>
              </a:rPr>
              <a:t>If you do not attend meeting you will lose 5%.</a:t>
            </a:r>
          </a:p>
          <a:p>
            <a:pPr algn="l">
              <a:lnSpc>
                <a:spcPts val="4095"/>
              </a:lnSpc>
            </a:pPr>
            <a:endParaRPr lang="en-US" sz="3413" spc="-1">
              <a:solidFill>
                <a:srgbClr val="FFFFFF"/>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25108"/>
            <a:ext cx="8598240" cy="1239900"/>
          </a:xfrm>
          <a:prstGeom prst="rect">
            <a:avLst/>
          </a:prstGeom>
        </p:spPr>
        <p:txBody>
          <a:bodyPr lIns="0" tIns="0" rIns="0" bIns="0" rtlCol="0" anchor="t">
            <a:spAutoFit/>
          </a:bodyPr>
          <a:lstStyle/>
          <a:p>
            <a:pPr algn="ctr">
              <a:lnSpc>
                <a:spcPts val="7680"/>
              </a:lnSpc>
            </a:pPr>
            <a:r>
              <a:rPr lang="en-US" sz="6400" spc="-1">
                <a:solidFill>
                  <a:srgbClr val="FFFFFF"/>
                </a:solidFill>
                <a:latin typeface="Broadway"/>
              </a:rPr>
              <a:t>Tent Sale</a:t>
            </a:r>
          </a:p>
        </p:txBody>
      </p:sp>
      <p:sp>
        <p:nvSpPr>
          <p:cNvPr id="3" name="TextBox 3"/>
          <p:cNvSpPr txBox="1"/>
          <p:nvPr/>
        </p:nvSpPr>
        <p:spPr>
          <a:xfrm>
            <a:off x="577680" y="1687005"/>
            <a:ext cx="8598240" cy="2638425"/>
          </a:xfrm>
          <a:prstGeom prst="rect">
            <a:avLst/>
          </a:prstGeom>
        </p:spPr>
        <p:txBody>
          <a:bodyPr lIns="0" tIns="0" rIns="0" bIns="0" rtlCol="0" anchor="t">
            <a:spAutoFit/>
          </a:bodyPr>
          <a:lstStyle/>
          <a:p>
            <a:pPr algn="l">
              <a:lnSpc>
                <a:spcPts val="4095"/>
              </a:lnSpc>
            </a:pPr>
            <a:r>
              <a:rPr lang="en-US" sz="3413" spc="-1">
                <a:solidFill>
                  <a:srgbClr val="FFFFFF"/>
                </a:solidFill>
                <a:latin typeface="Arial"/>
              </a:rPr>
              <a:t>Animals eligible for the tent sale shall include animals that were exhibited to the judge.</a:t>
            </a:r>
          </a:p>
          <a:p>
            <a:pPr algn="l">
              <a:lnSpc>
                <a:spcPts val="4095"/>
              </a:lnSpc>
            </a:pPr>
            <a:r>
              <a:rPr lang="en-US" sz="3413" spc="-1">
                <a:solidFill>
                  <a:srgbClr val="FFFFFF"/>
                </a:solidFill>
                <a:latin typeface="Arial"/>
              </a:rPr>
              <a:t>For Sale signs will </a:t>
            </a:r>
            <a:r>
              <a:rPr lang="en-US" sz="3413" u="sng" spc="-1">
                <a:solidFill>
                  <a:srgbClr val="FFFFFF"/>
                </a:solidFill>
                <a:latin typeface="Arial"/>
              </a:rPr>
              <a:t>not</a:t>
            </a:r>
            <a:r>
              <a:rPr lang="en-US" sz="3413" spc="-1">
                <a:solidFill>
                  <a:srgbClr val="FFFFFF"/>
                </a:solidFill>
                <a:latin typeface="Arial"/>
              </a:rPr>
              <a:t> be allowed in the show facility.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787461"/>
            <a:ext cx="8598240" cy="5586603"/>
          </a:xfrm>
          <a:prstGeom prst="rect">
            <a:avLst/>
          </a:prstGeom>
        </p:spPr>
        <p:txBody>
          <a:bodyPr lIns="0" tIns="0" rIns="0" bIns="0" rtlCol="0" anchor="t">
            <a:spAutoFit/>
          </a:bodyPr>
          <a:lstStyle/>
          <a:p>
            <a:pPr algn="l">
              <a:lnSpc>
                <a:spcPts val="4095"/>
              </a:lnSpc>
            </a:pPr>
            <a:r>
              <a:rPr lang="en-US" sz="4266" spc="-1">
                <a:solidFill>
                  <a:srgbClr val="FFFFFF"/>
                </a:solidFill>
                <a:latin typeface="Arial"/>
              </a:rPr>
              <a:t>Exhibitors have the following options available to them in the tent sale:</a:t>
            </a:r>
          </a:p>
          <a:p>
            <a:pPr algn="l">
              <a:lnSpc>
                <a:spcPts val="4095"/>
              </a:lnSpc>
            </a:pPr>
            <a:endParaRPr lang="en-US" sz="4266" spc="-1">
              <a:solidFill>
                <a:srgbClr val="FFFFFF"/>
              </a:solidFill>
              <a:latin typeface="Arial"/>
            </a:endParaRPr>
          </a:p>
          <a:p>
            <a:pPr algn="l">
              <a:lnSpc>
                <a:spcPts val="4095"/>
              </a:lnSpc>
            </a:pPr>
            <a:r>
              <a:rPr lang="en-US" sz="4266" spc="-1">
                <a:solidFill>
                  <a:srgbClr val="FFFFFF"/>
                </a:solidFill>
                <a:latin typeface="Arial"/>
              </a:rPr>
              <a:t>Sell the project in tent sale (add-ons are available)</a:t>
            </a:r>
          </a:p>
          <a:p>
            <a:pPr algn="l">
              <a:lnSpc>
                <a:spcPts val="4095"/>
              </a:lnSpc>
            </a:pPr>
            <a:r>
              <a:rPr lang="en-US" sz="4266" spc="-1">
                <a:solidFill>
                  <a:srgbClr val="FFFFFF"/>
                </a:solidFill>
                <a:latin typeface="Arial"/>
              </a:rPr>
              <a:t>Send project to auction barn</a:t>
            </a:r>
          </a:p>
          <a:p>
            <a:pPr algn="l">
              <a:lnSpc>
                <a:spcPts val="4095"/>
              </a:lnSpc>
            </a:pPr>
            <a:r>
              <a:rPr lang="en-US" sz="4266" spc="-1">
                <a:solidFill>
                  <a:srgbClr val="FFFFFF"/>
                </a:solidFill>
                <a:latin typeface="Arial"/>
              </a:rPr>
              <a:t>Send project to a processor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374332"/>
            <a:ext cx="8598240" cy="714375"/>
          </a:xfrm>
          <a:prstGeom prst="rect">
            <a:avLst/>
          </a:prstGeom>
        </p:spPr>
        <p:txBody>
          <a:bodyPr lIns="0" tIns="0" rIns="0" bIns="0" rtlCol="0" anchor="t">
            <a:spAutoFit/>
          </a:bodyPr>
          <a:lstStyle/>
          <a:p>
            <a:pPr algn="ctr">
              <a:lnSpc>
                <a:spcPts val="5631"/>
              </a:lnSpc>
            </a:pPr>
            <a:r>
              <a:rPr lang="en-US" sz="4693" spc="-1">
                <a:solidFill>
                  <a:srgbClr val="FFDE59"/>
                </a:solidFill>
                <a:latin typeface="Frankfurter Medium"/>
              </a:rPr>
              <a:t>Connect with Klein FFA!</a:t>
            </a:r>
          </a:p>
        </p:txBody>
      </p:sp>
      <p:sp>
        <p:nvSpPr>
          <p:cNvPr id="3" name="TextBox 3"/>
          <p:cNvSpPr txBox="1"/>
          <p:nvPr/>
        </p:nvSpPr>
        <p:spPr>
          <a:xfrm>
            <a:off x="91440" y="801498"/>
            <a:ext cx="9570720" cy="4819650"/>
          </a:xfrm>
          <a:prstGeom prst="rect">
            <a:avLst/>
          </a:prstGeom>
        </p:spPr>
        <p:txBody>
          <a:bodyPr lIns="0" tIns="0" rIns="0" bIns="0" rtlCol="0" anchor="t">
            <a:spAutoFit/>
          </a:bodyPr>
          <a:lstStyle/>
          <a:p>
            <a:pPr algn="l">
              <a:lnSpc>
                <a:spcPts val="3481"/>
              </a:lnSpc>
            </a:pPr>
            <a:endParaRPr/>
          </a:p>
          <a:p>
            <a:pPr marL="373259" lvl="1" indent="-186630" algn="l">
              <a:lnSpc>
                <a:spcPts val="3481"/>
              </a:lnSpc>
              <a:buFont typeface="Arial"/>
              <a:buChar char="•"/>
            </a:pPr>
            <a:r>
              <a:rPr lang="en-US" sz="2901" spc="-1">
                <a:solidFill>
                  <a:srgbClr val="FFFFFF"/>
                </a:solidFill>
                <a:latin typeface="Arial"/>
              </a:rPr>
              <a:t>Website: klein.ffanow.org</a:t>
            </a:r>
          </a:p>
          <a:p>
            <a:pPr marL="373382" lvl="1" indent="-186691" algn="l">
              <a:lnSpc>
                <a:spcPts val="3481"/>
              </a:lnSpc>
              <a:buFont typeface="Arial"/>
              <a:buChar char="•"/>
            </a:pPr>
            <a:r>
              <a:rPr lang="en-US" sz="2901" spc="-1">
                <a:solidFill>
                  <a:srgbClr val="FFFFFF"/>
                </a:solidFill>
                <a:latin typeface="Arial"/>
              </a:rPr>
              <a:t>Facebook page: Klein FFA</a:t>
            </a:r>
          </a:p>
          <a:p>
            <a:pPr marL="373382" lvl="1" indent="-186691" algn="l">
              <a:lnSpc>
                <a:spcPts val="3481"/>
              </a:lnSpc>
              <a:buFont typeface="Arial"/>
              <a:buChar char="•"/>
            </a:pPr>
            <a:r>
              <a:rPr lang="en-US" sz="2901" spc="-1">
                <a:solidFill>
                  <a:srgbClr val="FFFFFF"/>
                </a:solidFill>
                <a:latin typeface="Arial"/>
              </a:rPr>
              <a:t>Instagram: @klein.ffa</a:t>
            </a:r>
          </a:p>
          <a:p>
            <a:pPr marL="373382" lvl="1" indent="-186691" algn="l">
              <a:lnSpc>
                <a:spcPts val="3481"/>
              </a:lnSpc>
              <a:buFont typeface="Arial"/>
              <a:buChar char="•"/>
            </a:pPr>
            <a:r>
              <a:rPr lang="en-US" sz="2901" spc="-1">
                <a:solidFill>
                  <a:srgbClr val="FFFFFF"/>
                </a:solidFill>
                <a:latin typeface="Arial"/>
              </a:rPr>
              <a:t>Google calendar: scan QR Code in your folder (link will also be sent out in Remind)</a:t>
            </a:r>
          </a:p>
          <a:p>
            <a:pPr marL="373382" lvl="1" indent="-186691" algn="l">
              <a:lnSpc>
                <a:spcPts val="3481"/>
              </a:lnSpc>
            </a:pPr>
            <a:endParaRPr lang="en-US" sz="2901" spc="-1">
              <a:solidFill>
                <a:srgbClr val="FFFFFF"/>
              </a:solidFill>
              <a:latin typeface="Arial"/>
            </a:endParaRPr>
          </a:p>
          <a:p>
            <a:pPr marL="350046" lvl="1" indent="-175023" algn="l">
              <a:lnSpc>
                <a:spcPts val="3264"/>
              </a:lnSpc>
              <a:buFont typeface="Arial"/>
              <a:buChar char="•"/>
            </a:pPr>
            <a:r>
              <a:rPr lang="en-US" sz="2720" spc="-1">
                <a:solidFill>
                  <a:srgbClr val="FFFFFF"/>
                </a:solidFill>
                <a:latin typeface="Arial"/>
              </a:rPr>
              <a:t>Remind 101!</a:t>
            </a:r>
          </a:p>
          <a:p>
            <a:pPr marL="764766" lvl="2" indent="-254922" algn="l">
              <a:lnSpc>
                <a:spcPts val="3264"/>
              </a:lnSpc>
              <a:buFont typeface="Arial"/>
              <a:buChar char="⚬"/>
            </a:pPr>
            <a:r>
              <a:rPr lang="en-US" sz="2720" spc="-1">
                <a:solidFill>
                  <a:srgbClr val="FFFFFF"/>
                </a:solidFill>
                <a:latin typeface="Arial"/>
              </a:rPr>
              <a:t>Join by texting</a:t>
            </a:r>
            <a:r>
              <a:rPr lang="en-US" sz="2720" spc="-1">
                <a:solidFill>
                  <a:srgbClr val="FFFFFF"/>
                </a:solidFill>
                <a:latin typeface="Arial Bold"/>
              </a:rPr>
              <a:t> </a:t>
            </a:r>
            <a:r>
              <a:rPr lang="en-US" sz="2720" spc="-1">
                <a:solidFill>
                  <a:srgbClr val="FFDE59"/>
                </a:solidFill>
                <a:latin typeface="Arial Bold"/>
              </a:rPr>
              <a:t>@kleinffa23</a:t>
            </a:r>
            <a:r>
              <a:rPr lang="en-US" sz="2720" spc="-1">
                <a:solidFill>
                  <a:srgbClr val="FF0000"/>
                </a:solidFill>
                <a:latin typeface="Arial Bold"/>
              </a:rPr>
              <a:t> </a:t>
            </a:r>
            <a:r>
              <a:rPr lang="en-US" sz="2720" spc="-1">
                <a:solidFill>
                  <a:srgbClr val="FFFFFF"/>
                </a:solidFill>
                <a:latin typeface="Arial"/>
              </a:rPr>
              <a:t>to the number </a:t>
            </a:r>
            <a:r>
              <a:rPr lang="en-US" sz="2720" spc="-1">
                <a:solidFill>
                  <a:srgbClr val="FFDE59"/>
                </a:solidFill>
                <a:latin typeface="Arial Bold"/>
              </a:rPr>
              <a:t>81010</a:t>
            </a:r>
            <a:r>
              <a:rPr lang="en-US" sz="2720" spc="-1">
                <a:solidFill>
                  <a:srgbClr val="FFFFFF"/>
                </a:solidFill>
                <a:latin typeface="Arial Bold"/>
              </a:rPr>
              <a:t> </a:t>
            </a:r>
          </a:p>
          <a:p>
            <a:pPr marL="815750" lvl="2" indent="-271917" algn="l">
              <a:lnSpc>
                <a:spcPts val="3481"/>
              </a:lnSpc>
            </a:pPr>
            <a:endParaRPr lang="en-US" sz="2720" spc="-1">
              <a:solidFill>
                <a:srgbClr val="FFFFFF"/>
              </a:solidFill>
              <a:latin typeface="Arial Bold"/>
            </a:endParaRPr>
          </a:p>
          <a:p>
            <a:pPr marL="815750" lvl="2" indent="-271917" algn="l">
              <a:lnSpc>
                <a:spcPts val="3481"/>
              </a:lnSpc>
            </a:pPr>
            <a:endParaRPr lang="en-US" sz="2720" spc="-1">
              <a:solidFill>
                <a:srgbClr val="FFFFFF"/>
              </a:solidFill>
              <a:latin typeface="Arial Bo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21960" y="505521"/>
            <a:ext cx="8598240" cy="5106543"/>
          </a:xfrm>
          <a:prstGeom prst="rect">
            <a:avLst/>
          </a:prstGeom>
        </p:spPr>
        <p:txBody>
          <a:bodyPr lIns="0" tIns="0" rIns="0" bIns="0" rtlCol="0" anchor="t">
            <a:spAutoFit/>
          </a:bodyPr>
          <a:lstStyle/>
          <a:p>
            <a:pPr algn="l">
              <a:lnSpc>
                <a:spcPts val="3686"/>
              </a:lnSpc>
            </a:pPr>
            <a:r>
              <a:rPr lang="en-US" sz="3413" spc="-1" dirty="0">
                <a:solidFill>
                  <a:srgbClr val="FFFFFF"/>
                </a:solidFill>
                <a:latin typeface="Arial"/>
              </a:rPr>
              <a:t>Below is a </a:t>
            </a:r>
            <a:r>
              <a:rPr lang="en-US" sz="3413" spc="-1" dirty="0">
                <a:solidFill>
                  <a:srgbClr val="FFFFFF"/>
                </a:solidFill>
                <a:latin typeface="Arial Italics"/>
              </a:rPr>
              <a:t>suggested</a:t>
            </a:r>
            <a:r>
              <a:rPr lang="en-US" sz="3413" spc="-1" dirty="0">
                <a:solidFill>
                  <a:srgbClr val="FFFFFF"/>
                </a:solidFill>
                <a:latin typeface="Arial"/>
              </a:rPr>
              <a:t> list of prices for each project:</a:t>
            </a:r>
          </a:p>
          <a:p>
            <a:pPr algn="l">
              <a:lnSpc>
                <a:spcPts val="3225"/>
              </a:lnSpc>
            </a:pPr>
            <a:r>
              <a:rPr lang="en-US" sz="2986" spc="-1" dirty="0">
                <a:solidFill>
                  <a:srgbClr val="FFFFFF"/>
                </a:solidFill>
                <a:latin typeface="Arial"/>
              </a:rPr>
              <a:t>Steers            $3,000.00</a:t>
            </a:r>
          </a:p>
          <a:p>
            <a:pPr algn="l">
              <a:lnSpc>
                <a:spcPts val="3225"/>
              </a:lnSpc>
            </a:pPr>
            <a:r>
              <a:rPr lang="en-US" sz="2986" spc="-1" dirty="0">
                <a:solidFill>
                  <a:srgbClr val="FFFFFF"/>
                </a:solidFill>
                <a:latin typeface="Arial"/>
              </a:rPr>
              <a:t>Swine             $400.00</a:t>
            </a:r>
          </a:p>
          <a:p>
            <a:pPr algn="l">
              <a:lnSpc>
                <a:spcPts val="3225"/>
              </a:lnSpc>
            </a:pPr>
            <a:r>
              <a:rPr lang="en-US" sz="2986" spc="-1" dirty="0">
                <a:solidFill>
                  <a:srgbClr val="FFFFFF"/>
                </a:solidFill>
                <a:latin typeface="Arial"/>
              </a:rPr>
              <a:t>Lambs            $500.00</a:t>
            </a:r>
          </a:p>
          <a:p>
            <a:pPr algn="l">
              <a:lnSpc>
                <a:spcPts val="3225"/>
              </a:lnSpc>
            </a:pPr>
            <a:r>
              <a:rPr lang="en-US" sz="2986" spc="-1" dirty="0">
                <a:solidFill>
                  <a:srgbClr val="FFFFFF"/>
                </a:solidFill>
                <a:latin typeface="Arial"/>
              </a:rPr>
              <a:t>Goats             $750.00</a:t>
            </a:r>
          </a:p>
          <a:p>
            <a:pPr algn="l">
              <a:lnSpc>
                <a:spcPts val="3225"/>
              </a:lnSpc>
            </a:pPr>
            <a:r>
              <a:rPr lang="en-US" sz="2986" spc="-1" dirty="0">
                <a:solidFill>
                  <a:srgbClr val="FFFFFF"/>
                </a:solidFill>
                <a:latin typeface="Arial"/>
              </a:rPr>
              <a:t>Turkeys          $150.00</a:t>
            </a:r>
          </a:p>
          <a:p>
            <a:pPr algn="l">
              <a:lnSpc>
                <a:spcPts val="3225"/>
              </a:lnSpc>
            </a:pPr>
            <a:r>
              <a:rPr lang="en-US" sz="2986" spc="-1" dirty="0">
                <a:solidFill>
                  <a:srgbClr val="FFFFFF"/>
                </a:solidFill>
                <a:latin typeface="Arial"/>
              </a:rPr>
              <a:t>Fryers            $300.00</a:t>
            </a:r>
          </a:p>
          <a:p>
            <a:pPr algn="l">
              <a:lnSpc>
                <a:spcPts val="3225"/>
              </a:lnSpc>
            </a:pPr>
            <a:r>
              <a:rPr lang="en-US" sz="2986" spc="-1" dirty="0">
                <a:solidFill>
                  <a:srgbClr val="FFFFFF"/>
                </a:solidFill>
                <a:latin typeface="Arial"/>
              </a:rPr>
              <a:t>Broilers          $150.00</a:t>
            </a:r>
          </a:p>
          <a:p>
            <a:pPr algn="l">
              <a:lnSpc>
                <a:spcPts val="3225"/>
              </a:lnSpc>
            </a:pPr>
            <a:r>
              <a:rPr lang="en-US" sz="2986" spc="-1" dirty="0">
                <a:solidFill>
                  <a:srgbClr val="FFFFFF"/>
                </a:solidFill>
                <a:latin typeface="Arial"/>
              </a:rPr>
              <a:t>Horticulture    $50.00</a:t>
            </a:r>
          </a:p>
          <a:p>
            <a:pPr algn="l">
              <a:lnSpc>
                <a:spcPts val="3225"/>
              </a:lnSpc>
            </a:pPr>
            <a:r>
              <a:rPr lang="en-US" sz="2986" dirty="0">
                <a:solidFill>
                  <a:srgbClr val="FFFFFF"/>
                </a:solidFill>
                <a:latin typeface="Arial"/>
              </a:rPr>
              <a:t>Floral	     $50.00</a:t>
            </a:r>
          </a:p>
          <a:p>
            <a:pPr algn="l">
              <a:lnSpc>
                <a:spcPts val="3225"/>
              </a:lnSpc>
            </a:pPr>
            <a:r>
              <a:rPr lang="en-US" sz="2986" spc="-1" dirty="0">
                <a:solidFill>
                  <a:srgbClr val="FFFFFF"/>
                </a:solidFill>
                <a:latin typeface="Arial"/>
              </a:rPr>
              <a:t>Photography  $50.00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54114"/>
            <a:ext cx="8598240" cy="1638300"/>
          </a:xfrm>
          <a:prstGeom prst="rect">
            <a:avLst/>
          </a:prstGeom>
        </p:spPr>
        <p:txBody>
          <a:bodyPr lIns="0" tIns="0" rIns="0" bIns="0" rtlCol="0" anchor="t">
            <a:spAutoFit/>
          </a:bodyPr>
          <a:lstStyle/>
          <a:p>
            <a:pPr algn="ctr">
              <a:lnSpc>
                <a:spcPts val="6143"/>
              </a:lnSpc>
            </a:pPr>
            <a:r>
              <a:rPr lang="en-US" sz="5119" spc="-1">
                <a:solidFill>
                  <a:srgbClr val="FFFFFF"/>
                </a:solidFill>
                <a:latin typeface="Arial"/>
              </a:rPr>
              <a:t>Ag Farm Rules</a:t>
            </a:r>
          </a:p>
          <a:p>
            <a:pPr algn="ctr">
              <a:lnSpc>
                <a:spcPts val="6143"/>
              </a:lnSpc>
            </a:pPr>
            <a:r>
              <a:rPr lang="en-US" sz="5119" spc="-1">
                <a:solidFill>
                  <a:srgbClr val="FFFFFF"/>
                </a:solidFill>
                <a:latin typeface="Arial"/>
              </a:rPr>
              <a:t>(Red Form)</a:t>
            </a:r>
          </a:p>
        </p:txBody>
      </p:sp>
      <p:sp>
        <p:nvSpPr>
          <p:cNvPr id="3" name="TextBox 3"/>
          <p:cNvSpPr txBox="1"/>
          <p:nvPr/>
        </p:nvSpPr>
        <p:spPr>
          <a:xfrm>
            <a:off x="577680" y="2063166"/>
            <a:ext cx="8598240" cy="5922899"/>
          </a:xfrm>
          <a:prstGeom prst="rect">
            <a:avLst/>
          </a:prstGeom>
        </p:spPr>
        <p:txBody>
          <a:bodyPr lIns="0" tIns="0" rIns="0" bIns="0" rtlCol="0" anchor="t">
            <a:spAutoFit/>
          </a:bodyPr>
          <a:lstStyle/>
          <a:p>
            <a:pPr marL="549092" lvl="1" indent="-274546" algn="l">
              <a:lnSpc>
                <a:spcPts val="4608"/>
              </a:lnSpc>
              <a:buFont typeface="Arial"/>
              <a:buChar char="•"/>
            </a:pPr>
            <a:r>
              <a:rPr lang="en-US" sz="4266" spc="-1">
                <a:solidFill>
                  <a:srgbClr val="FFFFFF"/>
                </a:solidFill>
                <a:latin typeface="Arial Bold"/>
              </a:rPr>
              <a:t>Please read the entirety of each form. You are responsible for following all rules on these 2 forms</a:t>
            </a:r>
          </a:p>
          <a:p>
            <a:pPr marL="549092" lvl="1" indent="-274546" algn="l">
              <a:lnSpc>
                <a:spcPts val="4608"/>
              </a:lnSpc>
            </a:pPr>
            <a:endParaRPr lang="en-US" sz="4266" spc="-1">
              <a:solidFill>
                <a:srgbClr val="FFFFFF"/>
              </a:solidFill>
              <a:latin typeface="Arial Bold"/>
            </a:endParaRPr>
          </a:p>
          <a:p>
            <a:pPr marL="549092" lvl="1" indent="-274546" algn="l">
              <a:lnSpc>
                <a:spcPts val="4608"/>
              </a:lnSpc>
              <a:buFont typeface="Arial"/>
              <a:buChar char="•"/>
            </a:pPr>
            <a:r>
              <a:rPr lang="en-US" sz="4266" spc="-1">
                <a:solidFill>
                  <a:srgbClr val="FFFFFF"/>
                </a:solidFill>
                <a:latin typeface="Arial Bold"/>
              </a:rPr>
              <a:t>Make sure you turn in the farm rules signature pages</a:t>
            </a:r>
          </a:p>
          <a:p>
            <a:pPr marL="549092" lvl="1" indent="-274546" algn="l">
              <a:lnSpc>
                <a:spcPts val="4608"/>
              </a:lnSpc>
            </a:pPr>
            <a:endParaRPr lang="en-US" sz="4266" spc="-1">
              <a:solidFill>
                <a:srgbClr val="FFFFFF"/>
              </a:solidFill>
              <a:latin typeface="Arial Bold"/>
            </a:endParaRPr>
          </a:p>
          <a:p>
            <a:pPr marL="549092" lvl="1" indent="-274546" algn="l">
              <a:lnSpc>
                <a:spcPts val="4608"/>
              </a:lnSpc>
            </a:pPr>
            <a:endParaRPr lang="en-US" sz="4266" spc="-1">
              <a:solidFill>
                <a:srgbClr val="FFFFFF"/>
              </a:solidFill>
              <a:latin typeface="Arial Bold"/>
            </a:endParaRPr>
          </a:p>
          <a:p>
            <a:pPr marL="549092" lvl="1" indent="-274546" algn="l">
              <a:lnSpc>
                <a:spcPts val="4608"/>
              </a:lnSpc>
            </a:pPr>
            <a:endParaRPr lang="en-US" sz="4266" spc="-1">
              <a:solidFill>
                <a:srgbClr val="FFFFFF"/>
              </a:solidFill>
              <a:latin typeface="Arial Bo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Farm Work Days</a:t>
            </a:r>
          </a:p>
        </p:txBody>
      </p:sp>
      <p:sp>
        <p:nvSpPr>
          <p:cNvPr id="3" name="TextBox 3"/>
          <p:cNvSpPr txBox="1"/>
          <p:nvPr/>
        </p:nvSpPr>
        <p:spPr>
          <a:xfrm>
            <a:off x="579120" y="1724025"/>
            <a:ext cx="8595360" cy="3978885"/>
          </a:xfrm>
          <a:prstGeom prst="rect">
            <a:avLst/>
          </a:prstGeom>
        </p:spPr>
        <p:txBody>
          <a:bodyPr lIns="0" tIns="0" rIns="0" bIns="0" rtlCol="0" anchor="t">
            <a:spAutoFit/>
          </a:bodyPr>
          <a:lstStyle/>
          <a:p>
            <a:pPr marL="439273" lvl="1" indent="-219637" algn="l">
              <a:lnSpc>
                <a:spcPts val="3686"/>
              </a:lnSpc>
              <a:buFont typeface="Arial"/>
              <a:buChar char="•"/>
            </a:pPr>
            <a:r>
              <a:rPr lang="en-US" sz="3413" spc="-1">
                <a:solidFill>
                  <a:srgbClr val="FFFFFF"/>
                </a:solidFill>
                <a:latin typeface="Arial"/>
              </a:rPr>
              <a:t>Failure to attend farm workday on </a:t>
            </a:r>
            <a:r>
              <a:rPr lang="en-US" sz="3413" u="sng" spc="-1">
                <a:solidFill>
                  <a:srgbClr val="FFFFFF"/>
                </a:solidFill>
                <a:latin typeface="Arial Bold"/>
              </a:rPr>
              <a:t>September 20, 2023 </a:t>
            </a:r>
            <a:r>
              <a:rPr lang="en-US" sz="3413" spc="-1">
                <a:solidFill>
                  <a:srgbClr val="FFFFFF"/>
                </a:solidFill>
                <a:latin typeface="Arial"/>
              </a:rPr>
              <a:t>from 3:30pm until we are done prevent you from keeping your animal on the farm. </a:t>
            </a:r>
          </a:p>
          <a:p>
            <a:pPr marL="439273" lvl="1" indent="-219637" algn="l">
              <a:lnSpc>
                <a:spcPts val="4095"/>
              </a:lnSpc>
              <a:buFont typeface="Arial"/>
              <a:buChar char="•"/>
            </a:pPr>
            <a:r>
              <a:rPr lang="en-US" sz="3413" spc="-1">
                <a:solidFill>
                  <a:srgbClr val="FFFFFF"/>
                </a:solidFill>
                <a:latin typeface="Arial"/>
              </a:rPr>
              <a:t>There will be one in February 2024 from 3:30pm till we are done. If you do not show and stay the whole time you will lose $50.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59088" y="238314"/>
            <a:ext cx="8598240" cy="1258950"/>
          </a:xfrm>
          <a:prstGeom prst="rect">
            <a:avLst/>
          </a:prstGeom>
        </p:spPr>
        <p:txBody>
          <a:bodyPr lIns="0" tIns="0" rIns="0" bIns="0" rtlCol="0" anchor="t">
            <a:spAutoFit/>
          </a:bodyPr>
          <a:lstStyle/>
          <a:p>
            <a:pPr algn="ctr">
              <a:lnSpc>
                <a:spcPts val="8447"/>
              </a:lnSpc>
            </a:pPr>
            <a:r>
              <a:rPr lang="en-US" sz="7039" spc="-1">
                <a:solidFill>
                  <a:srgbClr val="FFFFFF"/>
                </a:solidFill>
                <a:latin typeface="Arial"/>
              </a:rPr>
              <a:t>Ag Farm Rules</a:t>
            </a:r>
          </a:p>
        </p:txBody>
      </p:sp>
      <p:sp>
        <p:nvSpPr>
          <p:cNvPr id="3" name="TextBox 3"/>
          <p:cNvSpPr txBox="1"/>
          <p:nvPr/>
        </p:nvSpPr>
        <p:spPr>
          <a:xfrm>
            <a:off x="577680" y="1687005"/>
            <a:ext cx="8598240" cy="4800723"/>
          </a:xfrm>
          <a:prstGeom prst="rect">
            <a:avLst/>
          </a:prstGeom>
        </p:spPr>
        <p:txBody>
          <a:bodyPr lIns="0" tIns="0" rIns="0" bIns="0" rtlCol="0" anchor="t">
            <a:spAutoFit/>
          </a:bodyPr>
          <a:lstStyle/>
          <a:p>
            <a:pPr marL="444764" lvl="1" indent="-222382" algn="l">
              <a:lnSpc>
                <a:spcPts val="4147"/>
              </a:lnSpc>
              <a:buFont typeface="Arial"/>
              <a:buChar char="•"/>
            </a:pPr>
            <a:r>
              <a:rPr lang="en-US" sz="3455" spc="-1">
                <a:solidFill>
                  <a:srgbClr val="FFFFFF"/>
                </a:solidFill>
                <a:latin typeface="Arial"/>
              </a:rPr>
              <a:t>Card System: Each student with animals on the farm will be able to purchase barn cards which allow access to farm for $5 each</a:t>
            </a:r>
          </a:p>
          <a:p>
            <a:pPr marL="834258" lvl="2" indent="-278086" algn="l">
              <a:lnSpc>
                <a:spcPts val="3686"/>
              </a:lnSpc>
              <a:buFont typeface="Arial"/>
              <a:buChar char="⚬"/>
            </a:pPr>
            <a:r>
              <a:rPr lang="en-US" sz="3071" spc="-1">
                <a:solidFill>
                  <a:srgbClr val="FFFFFF"/>
                </a:solidFill>
                <a:latin typeface="Arial"/>
              </a:rPr>
              <a:t>The card must be swiped when entering and leaving the farm</a:t>
            </a:r>
          </a:p>
          <a:p>
            <a:pPr marL="834258" lvl="2" indent="-278086" algn="l">
              <a:lnSpc>
                <a:spcPts val="3686"/>
              </a:lnSpc>
              <a:buFont typeface="Arial"/>
              <a:buChar char="⚬"/>
            </a:pPr>
            <a:r>
              <a:rPr lang="en-US" sz="3071" spc="-1">
                <a:solidFill>
                  <a:srgbClr val="FFFFFF"/>
                </a:solidFill>
                <a:latin typeface="Arial"/>
              </a:rPr>
              <a:t>You can and will lose points for not swiping twice a day</a:t>
            </a:r>
          </a:p>
          <a:p>
            <a:pPr marL="834258" lvl="2" indent="-278086" algn="l">
              <a:lnSpc>
                <a:spcPts val="3686"/>
              </a:lnSpc>
              <a:buFont typeface="Arial"/>
              <a:buChar char="⚬"/>
            </a:pPr>
            <a:r>
              <a:rPr lang="en-US" sz="3071" spc="-1">
                <a:solidFill>
                  <a:srgbClr val="FFFFFF"/>
                </a:solidFill>
                <a:latin typeface="Arial"/>
              </a:rPr>
              <a:t>Replacement for cards is $5 each card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664845"/>
            <a:ext cx="8598240" cy="6010275"/>
          </a:xfrm>
          <a:prstGeom prst="rect">
            <a:avLst/>
          </a:prstGeom>
        </p:spPr>
        <p:txBody>
          <a:bodyPr lIns="0" tIns="0" rIns="0" bIns="0" rtlCol="0" anchor="t">
            <a:spAutoFit/>
          </a:bodyPr>
          <a:lstStyle/>
          <a:p>
            <a:pPr marL="386080" lvl="1" indent="-193040" algn="l">
              <a:lnSpc>
                <a:spcPts val="3600"/>
              </a:lnSpc>
              <a:buFont typeface="Arial"/>
              <a:buChar char="•"/>
            </a:pPr>
            <a:r>
              <a:rPr lang="en-US" sz="3000" spc="-1">
                <a:solidFill>
                  <a:srgbClr val="FFFFFF"/>
                </a:solidFill>
                <a:latin typeface="Arial"/>
              </a:rPr>
              <a:t>All feces or mud goes in large dumpster </a:t>
            </a:r>
            <a:r>
              <a:rPr lang="en-US" sz="3000" u="sng" spc="-1">
                <a:solidFill>
                  <a:srgbClr val="FFFFFF"/>
                </a:solidFill>
                <a:latin typeface="Arial"/>
              </a:rPr>
              <a:t>not</a:t>
            </a:r>
            <a:r>
              <a:rPr lang="en-US" sz="3000" spc="-1">
                <a:solidFill>
                  <a:srgbClr val="FFFFFF"/>
                </a:solidFill>
                <a:latin typeface="Arial"/>
              </a:rPr>
              <a:t> on ground not left in wheelbarrows or buckets, behind pens or in front of pens</a:t>
            </a:r>
          </a:p>
          <a:p>
            <a:pPr marL="386080" lvl="1" indent="-193040" algn="l">
              <a:lnSpc>
                <a:spcPts val="3600"/>
              </a:lnSpc>
              <a:buFont typeface="Arial"/>
              <a:buChar char="•"/>
            </a:pPr>
            <a:r>
              <a:rPr lang="en-US" sz="3000" spc="-1">
                <a:solidFill>
                  <a:srgbClr val="FFFFFF"/>
                </a:solidFill>
                <a:latin typeface="Arial"/>
              </a:rPr>
              <a:t>All trash (feed sacks etc goes in small dumpster)</a:t>
            </a:r>
          </a:p>
          <a:p>
            <a:pPr marL="386080" lvl="1" indent="-193040" algn="l">
              <a:lnSpc>
                <a:spcPts val="3600"/>
              </a:lnSpc>
              <a:buFont typeface="Arial"/>
              <a:buChar char="•"/>
            </a:pPr>
            <a:r>
              <a:rPr lang="en-US" sz="3000" spc="-1">
                <a:solidFill>
                  <a:srgbClr val="FFFFFF"/>
                </a:solidFill>
                <a:latin typeface="Arial"/>
              </a:rPr>
              <a:t>Gate must be shut every time someone passes through. There will be NO propping open of the gate at any time.</a:t>
            </a:r>
          </a:p>
          <a:p>
            <a:pPr marL="386080" lvl="1" indent="-193040" algn="l">
              <a:lnSpc>
                <a:spcPts val="3600"/>
              </a:lnSpc>
              <a:buFont typeface="Arial"/>
              <a:buChar char="•"/>
            </a:pPr>
            <a:r>
              <a:rPr lang="en-US" sz="3000" spc="-1">
                <a:solidFill>
                  <a:srgbClr val="FFFFFF"/>
                </a:solidFill>
                <a:latin typeface="Arial"/>
              </a:rPr>
              <a:t>Cards </a:t>
            </a:r>
            <a:r>
              <a:rPr lang="en-US" sz="3000" u="sng" spc="-1">
                <a:solidFill>
                  <a:srgbClr val="FFFFFF"/>
                </a:solidFill>
                <a:latin typeface="Arial"/>
              </a:rPr>
              <a:t>must</a:t>
            </a:r>
            <a:r>
              <a:rPr lang="en-US" sz="3000" spc="-1">
                <a:solidFill>
                  <a:srgbClr val="FFFFFF"/>
                </a:solidFill>
                <a:latin typeface="Arial"/>
              </a:rPr>
              <a:t> be swiped when entering and leaving.</a:t>
            </a:r>
          </a:p>
          <a:p>
            <a:pPr marL="386080" lvl="1" indent="-193040" algn="l">
              <a:lnSpc>
                <a:spcPts val="3600"/>
              </a:lnSpc>
              <a:buFont typeface="Arial"/>
              <a:buChar char="•"/>
            </a:pPr>
            <a:r>
              <a:rPr lang="en-US" sz="3000" spc="-1">
                <a:solidFill>
                  <a:srgbClr val="FFFFFF"/>
                </a:solidFill>
                <a:latin typeface="Arial"/>
              </a:rPr>
              <a:t>Animals are assigned to pens you </a:t>
            </a:r>
            <a:r>
              <a:rPr lang="en-US" sz="3000" u="sng" spc="-1">
                <a:solidFill>
                  <a:srgbClr val="FFFFFF"/>
                </a:solidFill>
                <a:latin typeface="Arial"/>
              </a:rPr>
              <a:t>cannot </a:t>
            </a:r>
            <a:r>
              <a:rPr lang="en-US" sz="3000" spc="-1">
                <a:solidFill>
                  <a:srgbClr val="FFFFFF"/>
                </a:solidFill>
                <a:latin typeface="Arial"/>
              </a:rPr>
              <a:t>move animals without teacher permission</a:t>
            </a:r>
          </a:p>
          <a:p>
            <a:pPr marL="386080" lvl="1" indent="-193040" algn="l">
              <a:lnSpc>
                <a:spcPts val="3600"/>
              </a:lnSpc>
              <a:buFont typeface="Arial"/>
              <a:buChar char="•"/>
            </a:pPr>
            <a:r>
              <a:rPr lang="en-US" sz="3000" spc="-1">
                <a:solidFill>
                  <a:srgbClr val="FFFFFF"/>
                </a:solidFill>
                <a:latin typeface="Arial"/>
              </a:rPr>
              <a:t>Do not block main gate or park in front of main gate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9120" y="664845"/>
            <a:ext cx="8595360" cy="6753225"/>
          </a:xfrm>
          <a:prstGeom prst="rect">
            <a:avLst/>
          </a:prstGeom>
        </p:spPr>
        <p:txBody>
          <a:bodyPr lIns="0" tIns="0" rIns="0" bIns="0" rtlCol="0" anchor="t">
            <a:spAutoFit/>
          </a:bodyPr>
          <a:lstStyle/>
          <a:p>
            <a:pPr marL="408524" lvl="1" indent="-204262" algn="l">
              <a:lnSpc>
                <a:spcPts val="3809"/>
              </a:lnSpc>
              <a:buFont typeface="Arial"/>
              <a:buChar char="•"/>
            </a:pPr>
            <a:r>
              <a:rPr lang="en-US" sz="3174" spc="-1">
                <a:solidFill>
                  <a:srgbClr val="FFFFFF"/>
                </a:solidFill>
                <a:latin typeface="Arial"/>
              </a:rPr>
              <a:t>Only FFA members and </a:t>
            </a:r>
            <a:r>
              <a:rPr lang="en-US" sz="3174" u="sng" spc="-1">
                <a:solidFill>
                  <a:srgbClr val="FFFFFF"/>
                </a:solidFill>
                <a:latin typeface="Arial"/>
              </a:rPr>
              <a:t>immediate</a:t>
            </a:r>
            <a:r>
              <a:rPr lang="en-US" sz="3174" spc="-1">
                <a:solidFill>
                  <a:srgbClr val="FFFFFF"/>
                </a:solidFill>
                <a:latin typeface="Arial"/>
              </a:rPr>
              <a:t> family (brother, sister, parents, step parents, guardians) of FFA members are allowed at farm. And Farm Committee</a:t>
            </a:r>
          </a:p>
          <a:p>
            <a:pPr marL="810963" lvl="2" indent="-270321" algn="l">
              <a:lnSpc>
                <a:spcPts val="3333"/>
              </a:lnSpc>
              <a:buFont typeface="Arial"/>
              <a:buChar char="⚬"/>
            </a:pPr>
            <a:r>
              <a:rPr lang="en-US" sz="2777" spc="-1">
                <a:solidFill>
                  <a:srgbClr val="FFFFFF"/>
                </a:solidFill>
                <a:latin typeface="Arial"/>
              </a:rPr>
              <a:t>No visitors are allowed at ANY TIME.</a:t>
            </a:r>
          </a:p>
          <a:p>
            <a:pPr marL="1213401" lvl="3" indent="-303350" algn="l">
              <a:lnSpc>
                <a:spcPts val="2856"/>
              </a:lnSpc>
              <a:buFont typeface="Arial"/>
              <a:buChar char="￭"/>
            </a:pPr>
            <a:r>
              <a:rPr lang="en-US" sz="2380" spc="-1">
                <a:solidFill>
                  <a:srgbClr val="FFFFFF"/>
                </a:solidFill>
                <a:latin typeface="Arial"/>
              </a:rPr>
              <a:t>Exception: We will have a “open” farm on Selection day 10/7 and Showmanship Clinic 1/13 day for guests to visit.</a:t>
            </a:r>
          </a:p>
          <a:p>
            <a:pPr marL="810963" lvl="2" indent="-270321" algn="l">
              <a:lnSpc>
                <a:spcPts val="3333"/>
              </a:lnSpc>
              <a:buFont typeface="Arial"/>
              <a:buChar char="⚬"/>
            </a:pPr>
            <a:r>
              <a:rPr lang="en-US" sz="2777" spc="-1">
                <a:solidFill>
                  <a:srgbClr val="FFFFFF"/>
                </a:solidFill>
                <a:latin typeface="Arial"/>
              </a:rPr>
              <a:t>Guests/Friends can enter the parking lot </a:t>
            </a:r>
            <a:r>
              <a:rPr lang="en-US" sz="2777" u="sng" spc="-1">
                <a:solidFill>
                  <a:srgbClr val="FFFFFF"/>
                </a:solidFill>
                <a:latin typeface="Arial"/>
              </a:rPr>
              <a:t>only</a:t>
            </a:r>
            <a:r>
              <a:rPr lang="en-US" sz="2777" spc="-1">
                <a:solidFill>
                  <a:srgbClr val="FFFFFF"/>
                </a:solidFill>
                <a:latin typeface="Arial"/>
              </a:rPr>
              <a:t>.</a:t>
            </a:r>
          </a:p>
          <a:p>
            <a:pPr marL="408524" lvl="1" indent="-204262" algn="l">
              <a:lnSpc>
                <a:spcPts val="3809"/>
              </a:lnSpc>
              <a:buFont typeface="Arial"/>
              <a:buChar char="•"/>
            </a:pPr>
            <a:r>
              <a:rPr lang="en-US" sz="3174" spc="-1">
                <a:solidFill>
                  <a:srgbClr val="FFFFFF"/>
                </a:solidFill>
                <a:latin typeface="Arial"/>
              </a:rPr>
              <a:t>If someone is feeding for you, they </a:t>
            </a:r>
            <a:r>
              <a:rPr lang="en-US" sz="3174" u="sng" spc="-1">
                <a:solidFill>
                  <a:srgbClr val="FFFFFF"/>
                </a:solidFill>
                <a:latin typeface="Arial Bold"/>
              </a:rPr>
              <a:t>must</a:t>
            </a:r>
            <a:r>
              <a:rPr lang="en-US" sz="3174" spc="-1">
                <a:solidFill>
                  <a:srgbClr val="FFFFFF"/>
                </a:solidFill>
                <a:latin typeface="Arial"/>
              </a:rPr>
              <a:t> be immediate family, or have an animal at the farm.</a:t>
            </a:r>
          </a:p>
          <a:p>
            <a:pPr marL="408524" lvl="1" indent="-204262" algn="l">
              <a:lnSpc>
                <a:spcPts val="3809"/>
              </a:lnSpc>
            </a:pPr>
            <a:endParaRPr lang="en-US" sz="3174" spc="-1">
              <a:solidFill>
                <a:srgbClr val="FFFFFF"/>
              </a:solidFill>
              <a:latin typeface="Arial"/>
            </a:endParaRPr>
          </a:p>
          <a:p>
            <a:pPr marL="408524" lvl="1" indent="-204262" algn="l">
              <a:lnSpc>
                <a:spcPts val="3809"/>
              </a:lnSpc>
            </a:pPr>
            <a:endParaRPr lang="en-US" sz="3174" spc="-1">
              <a:solidFill>
                <a:srgbClr val="FFFFFF"/>
              </a:solidFill>
              <a:latin typeface="Arial"/>
            </a:endParaRPr>
          </a:p>
          <a:p>
            <a:pPr marL="408524" lvl="1" indent="-204262" algn="l">
              <a:lnSpc>
                <a:spcPts val="3809"/>
              </a:lnSpc>
            </a:pPr>
            <a:endParaRPr lang="en-US" sz="3174" spc="-1">
              <a:solidFill>
                <a:srgbClr val="FFFFFF"/>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NO MUDDING!!!</a:t>
            </a:r>
          </a:p>
        </p:txBody>
      </p:sp>
      <p:sp>
        <p:nvSpPr>
          <p:cNvPr id="3" name="TextBox 3"/>
          <p:cNvSpPr txBox="1"/>
          <p:nvPr/>
        </p:nvSpPr>
        <p:spPr>
          <a:xfrm>
            <a:off x="579120" y="1685925"/>
            <a:ext cx="8595360" cy="4802883"/>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If you are caught mudding on KISD property you will be removed from the farm. No exceptions. </a:t>
            </a:r>
          </a:p>
          <a:p>
            <a:pPr marL="439273" lvl="1" indent="-219637" algn="l">
              <a:lnSpc>
                <a:spcPts val="4095"/>
              </a:lnSpc>
              <a:buFont typeface="Arial"/>
              <a:buChar char="•"/>
            </a:pPr>
            <a:r>
              <a:rPr lang="en-US" sz="3413" spc="-1">
                <a:solidFill>
                  <a:srgbClr val="FFFFFF"/>
                </a:solidFill>
                <a:latin typeface="Arial"/>
              </a:rPr>
              <a:t>If a parent or sibling is caught mudding it will result in removal of students animals as well. </a:t>
            </a:r>
          </a:p>
          <a:p>
            <a:pPr marL="439273" lvl="1" indent="-219637" algn="l">
              <a:lnSpc>
                <a:spcPts val="4095"/>
              </a:lnSpc>
              <a:buFont typeface="Arial"/>
              <a:buChar char="•"/>
            </a:pPr>
            <a:r>
              <a:rPr lang="en-US" sz="3413" spc="-1">
                <a:solidFill>
                  <a:srgbClr val="FFFFFF"/>
                </a:solidFill>
                <a:latin typeface="Arial"/>
              </a:rPr>
              <a:t>KISD property extends all the way to Klein Cemetery Rd.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23965"/>
            <a:ext cx="8598240" cy="6734175"/>
          </a:xfrm>
          <a:prstGeom prst="rect">
            <a:avLst/>
          </a:prstGeom>
        </p:spPr>
        <p:txBody>
          <a:bodyPr lIns="0" tIns="0" rIns="0" bIns="0" rtlCol="0" anchor="t">
            <a:spAutoFit/>
          </a:bodyPr>
          <a:lstStyle/>
          <a:p>
            <a:pPr marL="404131" lvl="1" indent="-202066" algn="l">
              <a:lnSpc>
                <a:spcPts val="3768"/>
              </a:lnSpc>
              <a:buFont typeface="Arial"/>
              <a:buChar char="•"/>
            </a:pPr>
            <a:r>
              <a:rPr lang="en-US" sz="3140" spc="-1">
                <a:solidFill>
                  <a:srgbClr val="FFFFFF"/>
                </a:solidFill>
                <a:latin typeface="Arial Bold"/>
              </a:rPr>
              <a:t>Students and family members may not feed, water, touch or enter pens of others without permission from owner.</a:t>
            </a:r>
          </a:p>
          <a:p>
            <a:pPr marL="404131" lvl="1" indent="-202066" algn="l">
              <a:lnSpc>
                <a:spcPts val="3768"/>
              </a:lnSpc>
              <a:buFont typeface="Arial"/>
              <a:buChar char="•"/>
            </a:pPr>
            <a:r>
              <a:rPr lang="en-US" sz="3140" spc="-1">
                <a:solidFill>
                  <a:srgbClr val="FFFFFF"/>
                </a:solidFill>
                <a:latin typeface="Arial"/>
              </a:rPr>
              <a:t>No dogs or cats or other pets are allowed at farm</a:t>
            </a:r>
          </a:p>
          <a:p>
            <a:pPr marL="404131" lvl="1" indent="-202066" algn="l">
              <a:lnSpc>
                <a:spcPts val="3768"/>
              </a:lnSpc>
              <a:buFont typeface="Arial"/>
              <a:buChar char="•"/>
            </a:pPr>
            <a:r>
              <a:rPr lang="en-US" sz="3140" spc="-1">
                <a:solidFill>
                  <a:srgbClr val="FFFFFF"/>
                </a:solidFill>
                <a:latin typeface="Arial"/>
              </a:rPr>
              <a:t>All projects will be clipped for show on assigned clip days</a:t>
            </a:r>
          </a:p>
          <a:p>
            <a:pPr marL="404131" lvl="1" indent="-202066" algn="l">
              <a:lnSpc>
                <a:spcPts val="3768"/>
              </a:lnSpc>
              <a:buFont typeface="Arial"/>
              <a:buChar char="•"/>
            </a:pPr>
            <a:r>
              <a:rPr lang="en-US" sz="3140" spc="-1">
                <a:solidFill>
                  <a:srgbClr val="FFFFFF"/>
                </a:solidFill>
                <a:latin typeface="Arial"/>
              </a:rPr>
              <a:t>All animals must be removed from barn within </a:t>
            </a:r>
            <a:r>
              <a:rPr lang="en-US" sz="3140" u="sng" spc="-1">
                <a:solidFill>
                  <a:srgbClr val="FFFFFF"/>
                </a:solidFill>
                <a:latin typeface="Arial Bold"/>
              </a:rPr>
              <a:t>5</a:t>
            </a:r>
            <a:r>
              <a:rPr lang="en-US" sz="3140" spc="-1">
                <a:solidFill>
                  <a:srgbClr val="FFFFFF"/>
                </a:solidFill>
                <a:latin typeface="Arial"/>
              </a:rPr>
              <a:t> days after show if not it becomes property of the chapter</a:t>
            </a:r>
          </a:p>
          <a:p>
            <a:pPr marL="404131" lvl="1" indent="-202066" algn="l">
              <a:lnSpc>
                <a:spcPts val="3768"/>
              </a:lnSpc>
              <a:buFont typeface="Arial"/>
              <a:buChar char="•"/>
            </a:pPr>
            <a:r>
              <a:rPr lang="en-US" sz="3140" spc="-1">
                <a:solidFill>
                  <a:srgbClr val="FFFFFF"/>
                </a:solidFill>
                <a:latin typeface="Arial"/>
              </a:rPr>
              <a:t>All pens must be cleaned according to specifications before the date specified by the Ag Teachers. </a:t>
            </a:r>
          </a:p>
          <a:p>
            <a:pPr marL="404131" lvl="1" indent="-202066" algn="l">
              <a:lnSpc>
                <a:spcPts val="3768"/>
              </a:lnSpc>
            </a:pPr>
            <a:endParaRPr lang="en-US" sz="3140" spc="-1">
              <a:solidFill>
                <a:srgbClr val="FFFFFF"/>
              </a:solidFill>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9120" y="442250"/>
            <a:ext cx="8595360" cy="7134225"/>
          </a:xfrm>
          <a:prstGeom prst="rect">
            <a:avLst/>
          </a:prstGeom>
        </p:spPr>
        <p:txBody>
          <a:bodyPr lIns="0" tIns="0" rIns="0" bIns="0" rtlCol="0" anchor="t">
            <a:spAutoFit/>
          </a:bodyPr>
          <a:lstStyle/>
          <a:p>
            <a:pPr marL="463296" lvl="1" indent="-231648" algn="l">
              <a:lnSpc>
                <a:spcPts val="4320"/>
              </a:lnSpc>
              <a:buFont typeface="Arial"/>
              <a:buChar char="•"/>
            </a:pPr>
            <a:r>
              <a:rPr lang="en-US" sz="3600" spc="-1">
                <a:solidFill>
                  <a:srgbClr val="FFFFFF"/>
                </a:solidFill>
                <a:latin typeface="Arial"/>
              </a:rPr>
              <a:t>Treadmill</a:t>
            </a:r>
          </a:p>
          <a:p>
            <a:pPr marL="1051125" lvl="2" indent="-350375" algn="l">
              <a:lnSpc>
                <a:spcPts val="4320"/>
              </a:lnSpc>
              <a:buFont typeface="Arial"/>
              <a:buChar char="⚬"/>
            </a:pPr>
            <a:r>
              <a:rPr lang="en-US" sz="3600" spc="-1">
                <a:solidFill>
                  <a:srgbClr val="FFFFFF"/>
                </a:solidFill>
                <a:latin typeface="Arial"/>
              </a:rPr>
              <a:t>No animal (lamb or goat only) is to be left alone on the treadmill at any time.</a:t>
            </a:r>
          </a:p>
          <a:p>
            <a:pPr marL="1051125" lvl="2" indent="-350375" algn="l">
              <a:lnSpc>
                <a:spcPts val="4320"/>
              </a:lnSpc>
              <a:buFont typeface="Arial"/>
              <a:buChar char="⚬"/>
            </a:pPr>
            <a:r>
              <a:rPr lang="en-US" sz="3600" spc="-1">
                <a:solidFill>
                  <a:srgbClr val="FFFFFF"/>
                </a:solidFill>
                <a:latin typeface="Arial"/>
              </a:rPr>
              <a:t>NO PERSON is to be ON the treadmill at ANY time. You will be EVICTED!</a:t>
            </a:r>
          </a:p>
          <a:p>
            <a:pPr marL="463296" lvl="1" indent="-231648" algn="l">
              <a:lnSpc>
                <a:spcPts val="4320"/>
              </a:lnSpc>
              <a:buFont typeface="Arial"/>
              <a:buChar char="•"/>
            </a:pPr>
            <a:r>
              <a:rPr lang="en-US" sz="3600" spc="-1">
                <a:solidFill>
                  <a:srgbClr val="FFFFFF"/>
                </a:solidFill>
                <a:latin typeface="Arial"/>
              </a:rPr>
              <a:t>Must have closed-toed, closed-heeled shoes on at all times. (i.e. no flip-flops, sandals, or jandals)</a:t>
            </a:r>
          </a:p>
          <a:p>
            <a:pPr marL="463296" lvl="1" indent="-231648" algn="l">
              <a:lnSpc>
                <a:spcPts val="4320"/>
              </a:lnSpc>
              <a:buFont typeface="Arial"/>
              <a:buChar char="•"/>
            </a:pPr>
            <a:r>
              <a:rPr lang="en-US" sz="3600" spc="-1">
                <a:solidFill>
                  <a:srgbClr val="FFFFFF"/>
                </a:solidFill>
                <a:latin typeface="Arial"/>
              </a:rPr>
              <a:t>All feed must be stored in closed containers</a:t>
            </a:r>
          </a:p>
          <a:p>
            <a:pPr marL="463296" lvl="1" indent="-231648" algn="l">
              <a:lnSpc>
                <a:spcPts val="4320"/>
              </a:lnSpc>
            </a:pPr>
            <a:endParaRPr lang="en-US" sz="3600" spc="-1">
              <a:solidFill>
                <a:srgbClr val="FFFFFF"/>
              </a:solid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620712"/>
            <a:ext cx="8598240" cy="5867016"/>
          </a:xfrm>
          <a:prstGeom prst="rect">
            <a:avLst/>
          </a:prstGeom>
        </p:spPr>
        <p:txBody>
          <a:bodyPr lIns="0" tIns="0" rIns="0" bIns="0" rtlCol="0" anchor="t">
            <a:spAutoFit/>
          </a:bodyPr>
          <a:lstStyle/>
          <a:p>
            <a:pPr marL="532619" lvl="1" indent="-266309" algn="l">
              <a:lnSpc>
                <a:spcPts val="4966"/>
              </a:lnSpc>
              <a:buFont typeface="Arial"/>
              <a:buChar char="•"/>
            </a:pPr>
            <a:r>
              <a:rPr lang="en-US" sz="4138" spc="-1">
                <a:solidFill>
                  <a:srgbClr val="FFFFFF"/>
                </a:solidFill>
                <a:latin typeface="Arial"/>
              </a:rPr>
              <a:t>Ag Teacher reserves right to make decisions concerning project center, rules and projects.</a:t>
            </a:r>
          </a:p>
          <a:p>
            <a:pPr marL="532619" lvl="1" indent="-266309" algn="l">
              <a:lnSpc>
                <a:spcPts val="4966"/>
              </a:lnSpc>
            </a:pPr>
            <a:endParaRPr lang="en-US" sz="4138" spc="-1">
              <a:solidFill>
                <a:srgbClr val="FFFFFF"/>
              </a:solidFill>
              <a:latin typeface="Arial"/>
            </a:endParaRPr>
          </a:p>
          <a:p>
            <a:pPr marL="532619" lvl="1" indent="-266309" algn="l">
              <a:lnSpc>
                <a:spcPts val="4966"/>
              </a:lnSpc>
              <a:buFont typeface="Arial"/>
              <a:buChar char="•"/>
            </a:pPr>
            <a:r>
              <a:rPr lang="en-US" sz="4138" spc="-1">
                <a:solidFill>
                  <a:srgbClr val="FFFFFF"/>
                </a:solidFill>
                <a:latin typeface="Arial"/>
              </a:rPr>
              <a:t>In emergency situations a temporary suspension of rules can occur when ag teachers agree as such.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15967"/>
            <a:ext cx="8598240" cy="875025"/>
          </a:xfrm>
          <a:prstGeom prst="rect">
            <a:avLst/>
          </a:prstGeom>
        </p:spPr>
        <p:txBody>
          <a:bodyPr lIns="0" tIns="0" rIns="0" bIns="0" rtlCol="0" anchor="t">
            <a:spAutoFit/>
          </a:bodyPr>
          <a:lstStyle/>
          <a:p>
            <a:pPr algn="ctr">
              <a:lnSpc>
                <a:spcPts val="7680"/>
              </a:lnSpc>
            </a:pPr>
            <a:r>
              <a:rPr lang="en-US" sz="6400" spc="-1">
                <a:solidFill>
                  <a:srgbClr val="FFFFFF"/>
                </a:solidFill>
                <a:latin typeface="Arial"/>
              </a:rPr>
              <a:t>Teacher Contact Info:</a:t>
            </a:r>
          </a:p>
        </p:txBody>
      </p:sp>
      <p:sp>
        <p:nvSpPr>
          <p:cNvPr id="3" name="TextBox 3"/>
          <p:cNvSpPr txBox="1"/>
          <p:nvPr/>
        </p:nvSpPr>
        <p:spPr>
          <a:xfrm>
            <a:off x="10032" y="1298703"/>
            <a:ext cx="9733536" cy="6296596"/>
          </a:xfrm>
          <a:prstGeom prst="rect">
            <a:avLst/>
          </a:prstGeom>
        </p:spPr>
        <p:txBody>
          <a:bodyPr lIns="0" tIns="0" rIns="0" bIns="0" rtlCol="0" anchor="t">
            <a:spAutoFit/>
          </a:bodyPr>
          <a:lstStyle/>
          <a:p>
            <a:pPr marL="308762" lvl="1" indent="-154381">
              <a:lnSpc>
                <a:spcPts val="2879"/>
              </a:lnSpc>
              <a:buFont typeface="Arial"/>
              <a:buChar char="•"/>
            </a:pPr>
            <a:r>
              <a:rPr lang="en-US" sz="2400" dirty="0">
                <a:solidFill>
                  <a:srgbClr val="FFFFFF"/>
                </a:solidFill>
                <a:latin typeface="Arial"/>
              </a:rPr>
              <a:t>Mr. Bill (Pigs/ Broiler/ Turkeys) </a:t>
            </a:r>
          </a:p>
          <a:p>
            <a:pPr marL="1036320" lvl="2" indent="-345440">
              <a:lnSpc>
                <a:spcPts val="2879"/>
              </a:lnSpc>
              <a:buFont typeface="Arial"/>
              <a:buChar char="⚬"/>
            </a:pPr>
            <a:r>
              <a:rPr lang="en-US" sz="2400" dirty="0">
                <a:solidFill>
                  <a:srgbClr val="FFFFFF"/>
                </a:solidFill>
                <a:latin typeface="Arial"/>
              </a:rPr>
              <a:t>832-771-3978</a:t>
            </a:r>
          </a:p>
          <a:p>
            <a:pPr marL="1036320" lvl="2" indent="-345440">
              <a:lnSpc>
                <a:spcPts val="2879"/>
              </a:lnSpc>
              <a:buFont typeface="Arial"/>
              <a:buChar char="⚬"/>
            </a:pPr>
            <a:r>
              <a:rPr lang="en-US" sz="2400" u="sng" dirty="0">
                <a:solidFill>
                  <a:srgbClr val="FFFFFF"/>
                </a:solidFill>
                <a:latin typeface="Arial"/>
                <a:hlinkClick r:id="rId2" tooltip="mailto:cbill1@kleinisd.net"/>
              </a:rPr>
              <a:t>cbill1@kleinisd.net</a:t>
            </a:r>
            <a:r>
              <a:rPr lang="en-US" sz="2400" dirty="0">
                <a:solidFill>
                  <a:srgbClr val="FFFFFF"/>
                </a:solidFill>
                <a:latin typeface="Arial"/>
              </a:rPr>
              <a:t> </a:t>
            </a:r>
          </a:p>
          <a:p>
            <a:pPr>
              <a:lnSpc>
                <a:spcPts val="2879"/>
              </a:lnSpc>
            </a:pPr>
            <a:endParaRPr lang="en-US" sz="2400" dirty="0">
              <a:solidFill>
                <a:srgbClr val="FFFFFF"/>
              </a:solidFill>
              <a:latin typeface="Arial"/>
            </a:endParaRPr>
          </a:p>
          <a:p>
            <a:pPr marL="308864" lvl="1" indent="-154432" algn="l">
              <a:lnSpc>
                <a:spcPts val="2879"/>
              </a:lnSpc>
              <a:buFont typeface="Arial"/>
              <a:buChar char="•"/>
            </a:pPr>
            <a:r>
              <a:rPr lang="en-US" sz="2400" spc="-1" dirty="0" err="1">
                <a:solidFill>
                  <a:srgbClr val="FFFFFF"/>
                </a:solidFill>
                <a:latin typeface="Arial"/>
              </a:rPr>
              <a:t>Mrs.Brummond</a:t>
            </a:r>
            <a:r>
              <a:rPr lang="en-US" sz="2400" spc="-1" dirty="0">
                <a:solidFill>
                  <a:srgbClr val="FFFFFF"/>
                </a:solidFill>
                <a:latin typeface="Arial"/>
              </a:rPr>
              <a:t> </a:t>
            </a:r>
          </a:p>
          <a:p>
            <a:pPr marL="308864" lvl="1" indent="-154432" algn="l">
              <a:lnSpc>
                <a:spcPts val="2879"/>
              </a:lnSpc>
              <a:buFont typeface="Arial"/>
              <a:buChar char="•"/>
            </a:pPr>
            <a:r>
              <a:rPr lang="en-US" sz="2400" spc="-1" dirty="0">
                <a:solidFill>
                  <a:srgbClr val="FFFFFF"/>
                </a:solidFill>
                <a:latin typeface="Arial"/>
              </a:rPr>
              <a:t>(Heifers/ SAEP/</a:t>
            </a:r>
            <a:r>
              <a:rPr lang="en-US" sz="2400" spc="-1" dirty="0" err="1">
                <a:solidFill>
                  <a:srgbClr val="FFFFFF"/>
                </a:solidFill>
                <a:latin typeface="Arial"/>
              </a:rPr>
              <a:t>BreedingPoultry</a:t>
            </a:r>
            <a:r>
              <a:rPr lang="en-US" sz="2400" spc="-1" dirty="0">
                <a:solidFill>
                  <a:srgbClr val="FFFFFF"/>
                </a:solidFill>
                <a:latin typeface="Arial"/>
              </a:rPr>
              <a:t>/Floral/Horticulture/Rabbits)</a:t>
            </a:r>
          </a:p>
          <a:p>
            <a:pPr marL="1223021" lvl="3" indent="-305755" algn="l">
              <a:lnSpc>
                <a:spcPts val="2879"/>
              </a:lnSpc>
              <a:buFont typeface="Arial"/>
              <a:buChar char="￭"/>
            </a:pPr>
            <a:r>
              <a:rPr lang="en-US" sz="2400" spc="-1" dirty="0">
                <a:solidFill>
                  <a:srgbClr val="FFFFFF"/>
                </a:solidFill>
                <a:latin typeface="Arial"/>
              </a:rPr>
              <a:t>281-705-2479</a:t>
            </a:r>
          </a:p>
          <a:p>
            <a:pPr marL="1222858" lvl="3" indent="-305714" algn="l">
              <a:lnSpc>
                <a:spcPts val="2879"/>
              </a:lnSpc>
              <a:buFont typeface="Arial"/>
              <a:buChar char="￭"/>
            </a:pPr>
            <a:r>
              <a:rPr lang="en-US" sz="2400" u="sng" dirty="0">
                <a:solidFill>
                  <a:srgbClr val="FFFFFF"/>
                </a:solidFill>
                <a:latin typeface="Arial"/>
                <a:hlinkClick r:id="rId3" tooltip="mailto:rbrummond@kleinisd.net"/>
              </a:rPr>
              <a:t>rbrummond@kleinisd.net</a:t>
            </a:r>
            <a:r>
              <a:rPr lang="en-US" sz="2400" dirty="0">
                <a:solidFill>
                  <a:srgbClr val="FFFFFF"/>
                </a:solidFill>
                <a:latin typeface="Arial"/>
              </a:rPr>
              <a:t> </a:t>
            </a:r>
          </a:p>
          <a:p>
            <a:pPr algn="l">
              <a:lnSpc>
                <a:spcPts val="2879"/>
              </a:lnSpc>
            </a:pPr>
            <a:endParaRPr lang="en-US" sz="2400" dirty="0">
              <a:solidFill>
                <a:srgbClr val="FFFFFF"/>
              </a:solidFill>
              <a:latin typeface="Arial"/>
            </a:endParaRPr>
          </a:p>
          <a:p>
            <a:pPr marL="308864" lvl="1" indent="-154432" algn="l">
              <a:lnSpc>
                <a:spcPts val="2879"/>
              </a:lnSpc>
              <a:buFont typeface="Arial"/>
              <a:buChar char="•"/>
            </a:pPr>
            <a:r>
              <a:rPr lang="en-US" sz="2400" spc="-1" dirty="0">
                <a:solidFill>
                  <a:srgbClr val="FFFFFF"/>
                </a:solidFill>
                <a:latin typeface="Arial"/>
              </a:rPr>
              <a:t>Mr. Brummond (Goats/ Photography) </a:t>
            </a:r>
          </a:p>
          <a:p>
            <a:pPr marL="1223021" lvl="3" indent="-305755" algn="l">
              <a:lnSpc>
                <a:spcPts val="2879"/>
              </a:lnSpc>
              <a:buFont typeface="Arial"/>
              <a:buChar char="￭"/>
            </a:pPr>
            <a:r>
              <a:rPr lang="en-US" sz="2400" spc="-1" dirty="0">
                <a:solidFill>
                  <a:srgbClr val="FFFFFF"/>
                </a:solidFill>
                <a:latin typeface="Arial"/>
              </a:rPr>
              <a:t>281-705-2482</a:t>
            </a:r>
          </a:p>
          <a:p>
            <a:pPr marL="1222858" lvl="3" indent="-305714" algn="l">
              <a:lnSpc>
                <a:spcPts val="2879"/>
              </a:lnSpc>
              <a:buFont typeface="Arial"/>
              <a:buChar char="￭"/>
            </a:pPr>
            <a:r>
              <a:rPr lang="en-US" sz="2400" u="sng" dirty="0">
                <a:solidFill>
                  <a:srgbClr val="FFFFFF"/>
                </a:solidFill>
                <a:latin typeface="Arial"/>
                <a:hlinkClick r:id="rId4" tooltip="mailto:mbrummond@kleinisd.net"/>
              </a:rPr>
              <a:t>mbrummond@kleinisd.net</a:t>
            </a:r>
            <a:r>
              <a:rPr lang="en-US" sz="2400" dirty="0">
                <a:solidFill>
                  <a:srgbClr val="FFFFFF"/>
                </a:solidFill>
                <a:latin typeface="Arial"/>
              </a:rPr>
              <a:t> </a:t>
            </a:r>
          </a:p>
          <a:p>
            <a:pPr algn="l">
              <a:lnSpc>
                <a:spcPts val="2879"/>
              </a:lnSpc>
            </a:pPr>
            <a:endParaRPr lang="en-US" sz="2400" dirty="0">
              <a:solidFill>
                <a:srgbClr val="FFFFFF"/>
              </a:solidFill>
              <a:latin typeface="Arial"/>
            </a:endParaRPr>
          </a:p>
          <a:p>
            <a:pPr marL="308864" lvl="1" indent="-154432" algn="l">
              <a:lnSpc>
                <a:spcPts val="2879"/>
              </a:lnSpc>
              <a:buFont typeface="Arial"/>
              <a:buChar char="•"/>
            </a:pPr>
            <a:r>
              <a:rPr lang="en-US" sz="2400" spc="-1" dirty="0">
                <a:solidFill>
                  <a:srgbClr val="FFFFFF"/>
                </a:solidFill>
                <a:latin typeface="Arial"/>
              </a:rPr>
              <a:t>Mr. Spence (Steers/Lambs/Ag Mech) </a:t>
            </a:r>
          </a:p>
          <a:p>
            <a:pPr marL="1223021" lvl="3" indent="-305755" algn="l">
              <a:lnSpc>
                <a:spcPts val="2879"/>
              </a:lnSpc>
              <a:buFont typeface="Arial"/>
              <a:buChar char="￭"/>
            </a:pPr>
            <a:r>
              <a:rPr lang="en-US" sz="2400" spc="-1" dirty="0">
                <a:solidFill>
                  <a:srgbClr val="FFFFFF"/>
                </a:solidFill>
                <a:latin typeface="Arial"/>
              </a:rPr>
              <a:t>713-201-6448</a:t>
            </a:r>
          </a:p>
          <a:p>
            <a:pPr marL="1223021" lvl="3" indent="-305755" algn="l">
              <a:lnSpc>
                <a:spcPts val="2879"/>
              </a:lnSpc>
              <a:buFont typeface="Arial"/>
              <a:buChar char="￭"/>
            </a:pPr>
            <a:r>
              <a:rPr lang="en-US" sz="2400" u="sng" spc="-1" dirty="0">
                <a:solidFill>
                  <a:srgbClr val="FFFFFF"/>
                </a:solidFill>
                <a:latin typeface="Arial"/>
                <a:hlinkClick r:id="rId5" tooltip="mailto:espence1@kleinisd.net"/>
              </a:rPr>
              <a:t>espence1@kleinisd.net</a:t>
            </a:r>
            <a:r>
              <a:rPr lang="en-US" sz="2400" spc="-1" dirty="0">
                <a:solidFill>
                  <a:srgbClr val="FFFFFF"/>
                </a:solidFill>
                <a:latin typeface="Arial"/>
              </a:rPr>
              <a:t> </a:t>
            </a:r>
          </a:p>
          <a:p>
            <a:pPr marL="1161055" lvl="3" indent="-290264" algn="l">
              <a:lnSpc>
                <a:spcPts val="2734"/>
              </a:lnSpc>
            </a:pPr>
            <a:endParaRPr lang="en-US" sz="2400" spc="-1" dirty="0">
              <a:solidFill>
                <a:srgbClr val="FFFFFF"/>
              </a:solidFill>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95848"/>
            <a:ext cx="8598240" cy="5048250"/>
          </a:xfrm>
          <a:prstGeom prst="rect">
            <a:avLst/>
          </a:prstGeom>
        </p:spPr>
        <p:txBody>
          <a:bodyPr lIns="0" tIns="0" rIns="0" bIns="0" rtlCol="0" anchor="t">
            <a:spAutoFit/>
          </a:bodyPr>
          <a:lstStyle/>
          <a:p>
            <a:pPr marL="439822" lvl="1" indent="-219911" algn="l">
              <a:lnSpc>
                <a:spcPts val="4101"/>
              </a:lnSpc>
              <a:buFont typeface="Arial"/>
              <a:buChar char="•"/>
            </a:pPr>
            <a:r>
              <a:rPr lang="en-US" sz="3417" spc="-1">
                <a:solidFill>
                  <a:srgbClr val="FFFFFF"/>
                </a:solidFill>
                <a:latin typeface="Arial"/>
              </a:rPr>
              <a:t>Points System</a:t>
            </a:r>
          </a:p>
          <a:p>
            <a:pPr marL="824873" lvl="2" indent="-274958" algn="l">
              <a:lnSpc>
                <a:spcPts val="3645"/>
              </a:lnSpc>
              <a:buFont typeface="Arial"/>
              <a:buChar char="⚬"/>
            </a:pPr>
            <a:r>
              <a:rPr lang="en-US" sz="3037" spc="-1">
                <a:solidFill>
                  <a:srgbClr val="FFFFFF"/>
                </a:solidFill>
                <a:latin typeface="Arial"/>
              </a:rPr>
              <a:t>Each </a:t>
            </a:r>
            <a:r>
              <a:rPr lang="en-US" sz="3037" u="sng" spc="-1">
                <a:solidFill>
                  <a:srgbClr val="FFFFFF"/>
                </a:solidFill>
                <a:latin typeface="Arial"/>
              </a:rPr>
              <a:t>student</a:t>
            </a:r>
            <a:r>
              <a:rPr lang="en-US" sz="3037" spc="-1">
                <a:solidFill>
                  <a:srgbClr val="FFFFFF"/>
                </a:solidFill>
                <a:latin typeface="Arial"/>
              </a:rPr>
              <a:t> will start with </a:t>
            </a:r>
            <a:r>
              <a:rPr lang="en-US" sz="3037" spc="-1">
                <a:solidFill>
                  <a:srgbClr val="FFFFFF"/>
                </a:solidFill>
                <a:latin typeface="Arial Bold"/>
              </a:rPr>
              <a:t>4 points</a:t>
            </a:r>
          </a:p>
          <a:p>
            <a:pPr marL="824873" lvl="2" indent="-274958" algn="l">
              <a:lnSpc>
                <a:spcPts val="3645"/>
              </a:lnSpc>
              <a:buFont typeface="Arial"/>
              <a:buChar char="⚬"/>
            </a:pPr>
            <a:r>
              <a:rPr lang="en-US" sz="3037" spc="-1">
                <a:solidFill>
                  <a:srgbClr val="FFFFFF"/>
                </a:solidFill>
                <a:latin typeface="Arial"/>
              </a:rPr>
              <a:t>For every infraction, a point will be lost</a:t>
            </a:r>
          </a:p>
          <a:p>
            <a:pPr marL="824873" lvl="2" indent="-274958" algn="l">
              <a:lnSpc>
                <a:spcPts val="3645"/>
              </a:lnSpc>
              <a:buFont typeface="Arial"/>
              <a:buChar char="⚬"/>
            </a:pPr>
            <a:r>
              <a:rPr lang="en-US" sz="3037" spc="-1">
                <a:solidFill>
                  <a:srgbClr val="FFFFFF"/>
                </a:solidFill>
                <a:latin typeface="Arial"/>
              </a:rPr>
              <a:t>After four infractions, you will be asked to remove your animal from the farm</a:t>
            </a:r>
          </a:p>
          <a:p>
            <a:pPr marL="824873" lvl="2" indent="-274958" algn="l">
              <a:lnSpc>
                <a:spcPts val="3645"/>
              </a:lnSpc>
              <a:buFont typeface="Arial"/>
              <a:buChar char="⚬"/>
            </a:pPr>
            <a:r>
              <a:rPr lang="en-US" sz="3037" spc="-1">
                <a:solidFill>
                  <a:srgbClr val="FFFFFF"/>
                </a:solidFill>
                <a:latin typeface="Arial"/>
              </a:rPr>
              <a:t>You can lose points for not swiping your cards am and pm</a:t>
            </a:r>
          </a:p>
          <a:p>
            <a:pPr marL="1209924" lvl="3" indent="-302481" algn="l">
              <a:lnSpc>
                <a:spcPts val="3189"/>
              </a:lnSpc>
              <a:buFont typeface="Arial"/>
              <a:buChar char="￭"/>
            </a:pPr>
            <a:r>
              <a:rPr lang="en-US" sz="2658" spc="-1">
                <a:solidFill>
                  <a:srgbClr val="FFFFFF"/>
                </a:solidFill>
                <a:latin typeface="Arial"/>
              </a:rPr>
              <a:t>If someone else feeds for you, you must notify the teacher in charge of your species.</a:t>
            </a:r>
          </a:p>
          <a:p>
            <a:pPr marL="824873" lvl="2" indent="-274958" algn="l">
              <a:lnSpc>
                <a:spcPts val="3645"/>
              </a:lnSpc>
              <a:buFont typeface="Arial"/>
              <a:buChar char="⚬"/>
            </a:pPr>
            <a:r>
              <a:rPr lang="en-US" sz="3037" spc="-1">
                <a:solidFill>
                  <a:srgbClr val="FFFFFF"/>
                </a:solidFill>
                <a:latin typeface="Arial Bold"/>
              </a:rPr>
              <a:t>Family Members: YOU can cause your student to lose points!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113598"/>
            <a:ext cx="8598240" cy="135141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Farm Point Record Sheet</a:t>
            </a:r>
          </a:p>
        </p:txBody>
      </p:sp>
      <p:sp>
        <p:nvSpPr>
          <p:cNvPr id="3" name="TextBox 3"/>
          <p:cNvSpPr txBox="1"/>
          <p:nvPr/>
        </p:nvSpPr>
        <p:spPr>
          <a:xfrm>
            <a:off x="578736" y="1198245"/>
            <a:ext cx="4368672" cy="4733925"/>
          </a:xfrm>
          <a:prstGeom prst="rect">
            <a:avLst/>
          </a:prstGeom>
        </p:spPr>
        <p:txBody>
          <a:bodyPr lIns="0" tIns="0" rIns="0" bIns="0" rtlCol="0" anchor="t">
            <a:spAutoFit/>
          </a:bodyPr>
          <a:lstStyle/>
          <a:p>
            <a:pPr marL="399739" lvl="1" indent="-199869" algn="l">
              <a:lnSpc>
                <a:spcPts val="3727"/>
              </a:lnSpc>
              <a:buFont typeface="Arial"/>
              <a:buChar char="•"/>
            </a:pPr>
            <a:r>
              <a:rPr lang="en-US" sz="3106" spc="-1">
                <a:solidFill>
                  <a:srgbClr val="FFFFFF"/>
                </a:solidFill>
                <a:latin typeface="Arial"/>
              </a:rPr>
              <a:t>Any time a student loses a point, this sheet will be filled out electronically and parent will be called by student.</a:t>
            </a:r>
          </a:p>
          <a:p>
            <a:pPr marL="399739" lvl="1" indent="-199869" algn="l">
              <a:lnSpc>
                <a:spcPts val="3727"/>
              </a:lnSpc>
              <a:buFont typeface="Arial"/>
              <a:buChar char="•"/>
            </a:pPr>
            <a:r>
              <a:rPr lang="en-US" sz="3106" spc="-1">
                <a:solidFill>
                  <a:srgbClr val="FFFFFF"/>
                </a:solidFill>
                <a:latin typeface="Arial"/>
              </a:rPr>
              <a:t>Mr. Spence will talk to parent and/ or email about loss of point.</a:t>
            </a:r>
          </a:p>
          <a:p>
            <a:pPr marL="399739" lvl="1" indent="-199869" algn="l">
              <a:lnSpc>
                <a:spcPts val="3727"/>
              </a:lnSpc>
              <a:buFont typeface="Arial"/>
              <a:buChar char="•"/>
            </a:pPr>
            <a:r>
              <a:rPr lang="en-US" sz="3106" spc="-1">
                <a:solidFill>
                  <a:srgbClr val="FFFFFF"/>
                </a:solidFill>
                <a:latin typeface="Arial"/>
              </a:rPr>
              <a:t>It will be kept on file </a:t>
            </a:r>
          </a:p>
        </p:txBody>
      </p:sp>
      <p:sp>
        <p:nvSpPr>
          <p:cNvPr id="4" name="Freeform 4"/>
          <p:cNvSpPr/>
          <p:nvPr/>
        </p:nvSpPr>
        <p:spPr>
          <a:xfrm>
            <a:off x="5039232" y="1591680"/>
            <a:ext cx="4268928" cy="4942848"/>
          </a:xfrm>
          <a:custGeom>
            <a:avLst/>
            <a:gdLst/>
            <a:ahLst/>
            <a:cxnLst/>
            <a:rect l="l" t="t" r="r" b="b"/>
            <a:pathLst>
              <a:path w="4268928" h="4942848">
                <a:moveTo>
                  <a:pt x="0" y="0"/>
                </a:moveTo>
                <a:lnTo>
                  <a:pt x="4268928" y="0"/>
                </a:lnTo>
                <a:lnTo>
                  <a:pt x="4268928" y="4942848"/>
                </a:lnTo>
                <a:lnTo>
                  <a:pt x="0" y="4942848"/>
                </a:lnTo>
                <a:lnTo>
                  <a:pt x="0" y="0"/>
                </a:lnTo>
                <a:close/>
              </a:path>
            </a:pathLst>
          </a:custGeom>
          <a:blipFill>
            <a:blip r:embed="rId2"/>
            <a:stretch>
              <a:fillRect l="-3" r="-3"/>
            </a:stretch>
          </a:blipFill>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FARM Points</a:t>
            </a:r>
          </a:p>
        </p:txBody>
      </p:sp>
      <p:sp>
        <p:nvSpPr>
          <p:cNvPr id="3" name="TextBox 3"/>
          <p:cNvSpPr txBox="1"/>
          <p:nvPr/>
        </p:nvSpPr>
        <p:spPr>
          <a:xfrm>
            <a:off x="579120" y="1657350"/>
            <a:ext cx="8595360" cy="4831458"/>
          </a:xfrm>
          <a:prstGeom prst="rect">
            <a:avLst/>
          </a:prstGeom>
        </p:spPr>
        <p:txBody>
          <a:bodyPr lIns="0" tIns="0" rIns="0" bIns="0" rtlCol="0" anchor="t">
            <a:spAutoFit/>
          </a:bodyPr>
          <a:lstStyle/>
          <a:p>
            <a:pPr marL="632553" lvl="1" indent="-316277" algn="l">
              <a:lnSpc>
                <a:spcPts val="5898"/>
              </a:lnSpc>
              <a:buFont typeface="Arial"/>
              <a:buChar char="•"/>
            </a:pPr>
            <a:r>
              <a:rPr lang="en-US" sz="4915" u="sng" spc="-1" dirty="0">
                <a:solidFill>
                  <a:srgbClr val="FFFFFF"/>
                </a:solidFill>
                <a:latin typeface="Arial Bold"/>
              </a:rPr>
              <a:t>Mr. SPENCE </a:t>
            </a:r>
            <a:r>
              <a:rPr lang="en-US" sz="4915" spc="-1" dirty="0">
                <a:solidFill>
                  <a:srgbClr val="FFFFFF"/>
                </a:solidFill>
                <a:latin typeface="Arial"/>
              </a:rPr>
              <a:t>will be issuing all farm point deductions throughout the year regardless of the species. </a:t>
            </a:r>
          </a:p>
          <a:p>
            <a:pPr marL="421702" lvl="1" indent="-210851" algn="l">
              <a:lnSpc>
                <a:spcPts val="3932"/>
              </a:lnSpc>
              <a:buFont typeface="Arial"/>
              <a:buChar char="•"/>
            </a:pPr>
            <a:r>
              <a:rPr lang="en-US" sz="3276" spc="-1" dirty="0">
                <a:solidFill>
                  <a:srgbClr val="FFFFFF"/>
                </a:solidFill>
                <a:latin typeface="Arial"/>
              </a:rPr>
              <a:t>(All ag teachers have agreed on points before they are deducted)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49770"/>
            <a:ext cx="8598240" cy="718145"/>
          </a:xfrm>
          <a:prstGeom prst="rect">
            <a:avLst/>
          </a:prstGeom>
        </p:spPr>
        <p:txBody>
          <a:bodyPr lIns="0" tIns="0" rIns="0" bIns="0" rtlCol="0" anchor="t">
            <a:spAutoFit/>
          </a:bodyPr>
          <a:lstStyle/>
          <a:p>
            <a:pPr algn="ctr">
              <a:lnSpc>
                <a:spcPts val="5631"/>
              </a:lnSpc>
            </a:pPr>
            <a:r>
              <a:rPr lang="en-US" sz="4693" spc="-1" dirty="0">
                <a:solidFill>
                  <a:srgbClr val="FFFFFF"/>
                </a:solidFill>
                <a:latin typeface="Arial"/>
              </a:rPr>
              <a:t>Extra Farm Point Day</a:t>
            </a:r>
          </a:p>
        </p:txBody>
      </p:sp>
      <p:sp>
        <p:nvSpPr>
          <p:cNvPr id="3" name="TextBox 3"/>
          <p:cNvSpPr txBox="1"/>
          <p:nvPr/>
        </p:nvSpPr>
        <p:spPr>
          <a:xfrm>
            <a:off x="579120" y="1685925"/>
            <a:ext cx="8595360" cy="1095375"/>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9/21 – Help get the poultry barn setup earn an extra point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1028127"/>
            <a:ext cx="8598240" cy="1038225"/>
          </a:xfrm>
          <a:prstGeom prst="rect">
            <a:avLst/>
          </a:prstGeom>
        </p:spPr>
        <p:txBody>
          <a:bodyPr lIns="0" tIns="0" rIns="0" bIns="0" rtlCol="0" anchor="t">
            <a:spAutoFit/>
          </a:bodyPr>
          <a:lstStyle/>
          <a:p>
            <a:pPr algn="ctr">
              <a:lnSpc>
                <a:spcPts val="7200"/>
              </a:lnSpc>
            </a:pPr>
            <a:r>
              <a:rPr lang="en-US" sz="6000" spc="-1">
                <a:solidFill>
                  <a:srgbClr val="FFFFFF"/>
                </a:solidFill>
                <a:latin typeface="Arial"/>
              </a:rPr>
              <a:t>Twin Falls Neighborhood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FFA Club Permission Slips</a:t>
            </a:r>
          </a:p>
          <a:p>
            <a:pPr algn="ctr">
              <a:lnSpc>
                <a:spcPts val="5631"/>
              </a:lnSpc>
            </a:pPr>
            <a:r>
              <a:rPr lang="en-US" sz="4693" spc="-1">
                <a:solidFill>
                  <a:srgbClr val="FFFFFF"/>
                </a:solidFill>
                <a:latin typeface="Arial"/>
              </a:rPr>
              <a:t>(PINK)</a:t>
            </a:r>
          </a:p>
        </p:txBody>
      </p:sp>
      <p:sp>
        <p:nvSpPr>
          <p:cNvPr id="3" name="TextBox 3"/>
          <p:cNvSpPr txBox="1"/>
          <p:nvPr/>
        </p:nvSpPr>
        <p:spPr>
          <a:xfrm>
            <a:off x="579120" y="2255013"/>
            <a:ext cx="8595360" cy="2071336"/>
          </a:xfrm>
          <a:prstGeom prst="rect">
            <a:avLst/>
          </a:prstGeom>
        </p:spPr>
        <p:txBody>
          <a:bodyPr lIns="0" tIns="0" rIns="0" bIns="0" rtlCol="0" anchor="t">
            <a:spAutoFit/>
          </a:bodyPr>
          <a:lstStyle/>
          <a:p>
            <a:pPr marL="439273" lvl="1" indent="-219637" algn="l">
              <a:lnSpc>
                <a:spcPts val="4095"/>
              </a:lnSpc>
              <a:buFont typeface="Arial"/>
              <a:buChar char="•"/>
            </a:pPr>
            <a:r>
              <a:rPr lang="en-US" sz="3413" spc="-1" dirty="0">
                <a:solidFill>
                  <a:srgbClr val="FFFFFF"/>
                </a:solidFill>
                <a:latin typeface="Arial"/>
              </a:rPr>
              <a:t>Please fill out and turn in a permission slip for us to keep on file incase your student needs a ride to the ag farm, media release form </a:t>
            </a:r>
            <a:r>
              <a:rPr lang="en-US" sz="3413" spc="-1" dirty="0" err="1">
                <a:solidFill>
                  <a:srgbClr val="FFFFFF"/>
                </a:solidFill>
                <a:latin typeface="Arial"/>
              </a:rPr>
              <a:t>etc</a:t>
            </a:r>
            <a:r>
              <a:rPr lang="en-US" sz="3413" spc="-1" dirty="0">
                <a:solidFill>
                  <a:srgbClr val="FFFFFF"/>
                </a:solidFill>
                <a:latin typeface="Arial"/>
              </a:rPr>
              <a:t>… during the school year.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491679"/>
            <a:ext cx="8598240" cy="1168017"/>
          </a:xfrm>
          <a:prstGeom prst="rect">
            <a:avLst/>
          </a:prstGeom>
        </p:spPr>
        <p:txBody>
          <a:bodyPr lIns="0" tIns="0" rIns="0" bIns="0" rtlCol="0" anchor="t">
            <a:spAutoFit/>
          </a:bodyPr>
          <a:lstStyle/>
          <a:p>
            <a:pPr algn="ctr">
              <a:lnSpc>
                <a:spcPts val="6911"/>
              </a:lnSpc>
            </a:pPr>
            <a:r>
              <a:rPr lang="en-US" sz="5759" spc="-1">
                <a:solidFill>
                  <a:srgbClr val="FFFFFF"/>
                </a:solidFill>
                <a:latin typeface="Arial"/>
              </a:rPr>
              <a:t>Texting (Pink)</a:t>
            </a:r>
          </a:p>
        </p:txBody>
      </p:sp>
      <p:sp>
        <p:nvSpPr>
          <p:cNvPr id="3" name="TextBox 3"/>
          <p:cNvSpPr txBox="1"/>
          <p:nvPr/>
        </p:nvSpPr>
        <p:spPr>
          <a:xfrm>
            <a:off x="579120" y="2092197"/>
            <a:ext cx="8595360" cy="4396611"/>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Texting: According to Klein ISD Teachers need permission to text students it is necessary for us to be able to text students in case of farm issues for all animals on farm. </a:t>
            </a:r>
          </a:p>
          <a:p>
            <a:pPr marL="439273" lvl="1" indent="-219637" algn="l">
              <a:lnSpc>
                <a:spcPts val="4095"/>
              </a:lnSpc>
              <a:buFont typeface="Arial"/>
              <a:buChar char="•"/>
            </a:pPr>
            <a:r>
              <a:rPr lang="en-US" sz="3413" spc="-1">
                <a:solidFill>
                  <a:srgbClr val="FFFFFF"/>
                </a:solidFill>
                <a:latin typeface="Arial"/>
              </a:rPr>
              <a:t>Forms need to be filled out and filed with us allowing teachers to text students</a:t>
            </a:r>
          </a:p>
          <a:p>
            <a:pPr marL="439273" lvl="1" indent="-219637" algn="l">
              <a:lnSpc>
                <a:spcPts val="4095"/>
              </a:lnSpc>
            </a:pPr>
            <a:endParaRPr lang="en-US" sz="3413" spc="-1">
              <a:solidFill>
                <a:srgbClr val="FFFFFF"/>
              </a:solidFill>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89616" y="601662"/>
            <a:ext cx="9329760" cy="4829298"/>
          </a:xfrm>
          <a:prstGeom prst="rect">
            <a:avLst/>
          </a:prstGeom>
        </p:spPr>
        <p:txBody>
          <a:bodyPr lIns="0" tIns="0" rIns="0" bIns="0" rtlCol="0" anchor="t">
            <a:spAutoFit/>
          </a:bodyPr>
          <a:lstStyle/>
          <a:p>
            <a:pPr algn="l">
              <a:lnSpc>
                <a:spcPts val="5631"/>
              </a:lnSpc>
            </a:pPr>
            <a:r>
              <a:rPr lang="en-US" sz="4693" spc="-1">
                <a:solidFill>
                  <a:srgbClr val="FFFFFF"/>
                </a:solidFill>
                <a:latin typeface="Broadway"/>
              </a:rPr>
              <a:t>MOST IMPORTANTLY  Remember you are representing the Klein FFA Chapter!!</a:t>
            </a:r>
          </a:p>
          <a:p>
            <a:pPr algn="l">
              <a:lnSpc>
                <a:spcPts val="5631"/>
              </a:lnSpc>
            </a:pPr>
            <a:endParaRPr lang="en-US" sz="4693" spc="-1">
              <a:solidFill>
                <a:srgbClr val="FFFFFF"/>
              </a:solidFill>
              <a:latin typeface="Broadway"/>
            </a:endParaRPr>
          </a:p>
        </p:txBody>
      </p:sp>
      <p:sp>
        <p:nvSpPr>
          <p:cNvPr id="3" name="Freeform 3"/>
          <p:cNvSpPr/>
          <p:nvPr/>
        </p:nvSpPr>
        <p:spPr>
          <a:xfrm>
            <a:off x="5364480" y="3251328"/>
            <a:ext cx="3061632" cy="3820032"/>
          </a:xfrm>
          <a:custGeom>
            <a:avLst/>
            <a:gdLst/>
            <a:ahLst/>
            <a:cxnLst/>
            <a:rect l="l" t="t" r="r" b="b"/>
            <a:pathLst>
              <a:path w="3061632" h="3820032">
                <a:moveTo>
                  <a:pt x="0" y="0"/>
                </a:moveTo>
                <a:lnTo>
                  <a:pt x="3061632" y="0"/>
                </a:lnTo>
                <a:lnTo>
                  <a:pt x="3061632" y="3820032"/>
                </a:lnTo>
                <a:lnTo>
                  <a:pt x="0" y="3820032"/>
                </a:lnTo>
                <a:lnTo>
                  <a:pt x="0" y="0"/>
                </a:lnTo>
                <a:close/>
              </a:path>
            </a:pathLst>
          </a:custGeom>
          <a:blipFill>
            <a:blip r:embed="rId3"/>
            <a:stretch>
              <a:fillRect t="-11" b="-11"/>
            </a:stretch>
          </a:blipFill>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7680" y="244158"/>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All Projects</a:t>
            </a:r>
          </a:p>
        </p:txBody>
      </p:sp>
      <p:sp>
        <p:nvSpPr>
          <p:cNvPr id="3" name="TextBox 3"/>
          <p:cNvSpPr txBox="1"/>
          <p:nvPr/>
        </p:nvSpPr>
        <p:spPr>
          <a:xfrm>
            <a:off x="579120" y="1685925"/>
            <a:ext cx="8595360" cy="4802883"/>
          </a:xfrm>
          <a:prstGeom prst="rect">
            <a:avLst/>
          </a:prstGeom>
        </p:spPr>
        <p:txBody>
          <a:bodyPr lIns="0" tIns="0" rIns="0" bIns="0" rtlCol="0" anchor="t">
            <a:spAutoFit/>
          </a:bodyPr>
          <a:lstStyle/>
          <a:p>
            <a:pPr marL="439273" lvl="1" indent="-219637" algn="l">
              <a:lnSpc>
                <a:spcPts val="4095"/>
              </a:lnSpc>
              <a:buFont typeface="Arial"/>
              <a:buChar char="•"/>
            </a:pPr>
            <a:r>
              <a:rPr lang="en-US" sz="3413" spc="-1">
                <a:solidFill>
                  <a:srgbClr val="FFFFFF"/>
                </a:solidFill>
                <a:latin typeface="Arial"/>
              </a:rPr>
              <a:t>Steers, Lambs, Goats, Swine, Broilers, Turkeys and Fryer Rabbits are considered meat projects meant for slaughter purposes.</a:t>
            </a:r>
          </a:p>
          <a:p>
            <a:pPr marL="439273" lvl="1" indent="-219637" algn="l">
              <a:lnSpc>
                <a:spcPts val="4095"/>
              </a:lnSpc>
              <a:buFont typeface="Arial"/>
              <a:buChar char="•"/>
            </a:pPr>
            <a:r>
              <a:rPr lang="en-US" sz="3413" spc="-1">
                <a:solidFill>
                  <a:srgbClr val="FFFFFF"/>
                </a:solidFill>
                <a:latin typeface="Arial"/>
              </a:rPr>
              <a:t>You are responsible for getting all broilers, turkeys and fryer rabbits processed and delivering them according to the buyers specifications.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80816" y="85023"/>
            <a:ext cx="8110560" cy="761745"/>
          </a:xfrm>
          <a:prstGeom prst="rect">
            <a:avLst/>
          </a:prstGeom>
        </p:spPr>
        <p:txBody>
          <a:bodyPr lIns="0" tIns="0" rIns="0" bIns="0" rtlCol="0" anchor="t">
            <a:spAutoFit/>
          </a:bodyPr>
          <a:lstStyle/>
          <a:p>
            <a:pPr algn="ctr">
              <a:lnSpc>
                <a:spcPts val="6911"/>
              </a:lnSpc>
            </a:pPr>
            <a:r>
              <a:rPr lang="en-US" sz="5759" spc="-1">
                <a:solidFill>
                  <a:srgbClr val="FFFFFF"/>
                </a:solidFill>
                <a:latin typeface="Arial"/>
              </a:rPr>
              <a:t>Fundraisers</a:t>
            </a:r>
          </a:p>
        </p:txBody>
      </p:sp>
      <p:sp>
        <p:nvSpPr>
          <p:cNvPr id="3" name="TextBox 3"/>
          <p:cNvSpPr txBox="1"/>
          <p:nvPr/>
        </p:nvSpPr>
        <p:spPr>
          <a:xfrm>
            <a:off x="90000" y="1117917"/>
            <a:ext cx="9573600" cy="3648691"/>
          </a:xfrm>
          <a:prstGeom prst="rect">
            <a:avLst/>
          </a:prstGeom>
        </p:spPr>
        <p:txBody>
          <a:bodyPr lIns="0" tIns="0" rIns="0" bIns="0" rtlCol="0" anchor="t">
            <a:spAutoFit/>
          </a:bodyPr>
          <a:lstStyle/>
          <a:p>
            <a:pPr algn="ctr">
              <a:lnSpc>
                <a:spcPts val="4095"/>
              </a:lnSpc>
            </a:pPr>
            <a:r>
              <a:rPr lang="en-US" sz="3413" spc="-1" dirty="0">
                <a:solidFill>
                  <a:srgbClr val="FFFFFF"/>
                </a:solidFill>
                <a:latin typeface="Arial"/>
              </a:rPr>
              <a:t>Gold card already going on 116 continuous use coupon card for $10</a:t>
            </a:r>
          </a:p>
          <a:p>
            <a:pPr algn="ctr">
              <a:lnSpc>
                <a:spcPts val="4095"/>
              </a:lnSpc>
            </a:pPr>
            <a:endParaRPr lang="en-US" sz="3413" spc="-1" dirty="0">
              <a:solidFill>
                <a:srgbClr val="FFFFFF"/>
              </a:solidFill>
              <a:latin typeface="Arial"/>
            </a:endParaRPr>
          </a:p>
          <a:p>
            <a:pPr algn="ctr">
              <a:lnSpc>
                <a:spcPts val="4095"/>
              </a:lnSpc>
            </a:pPr>
            <a:r>
              <a:rPr lang="en-US" sz="3413" spc="-1" dirty="0">
                <a:solidFill>
                  <a:srgbClr val="FFFFFF"/>
                </a:solidFill>
                <a:latin typeface="Arial"/>
              </a:rPr>
              <a:t>Vertical raise starts September 14. Have 20 emails ready to be used.</a:t>
            </a:r>
          </a:p>
          <a:p>
            <a:pPr algn="ctr">
              <a:lnSpc>
                <a:spcPts val="4095"/>
              </a:lnSpc>
            </a:pPr>
            <a:endParaRPr lang="en-US" sz="3413" spc="-1" dirty="0">
              <a:solidFill>
                <a:srgbClr val="FFFFFF"/>
              </a:solidFill>
              <a:latin typeface="Arial"/>
            </a:endParaRPr>
          </a:p>
          <a:p>
            <a:pPr algn="ctr">
              <a:lnSpc>
                <a:spcPts val="4095"/>
              </a:lnSpc>
            </a:pPr>
            <a:r>
              <a:rPr lang="en-US" sz="3413" spc="-1" dirty="0">
                <a:solidFill>
                  <a:srgbClr val="FFFFFF"/>
                </a:solidFill>
                <a:latin typeface="Arial"/>
              </a:rPr>
              <a:t>Bowling Tournament October 22</a:t>
            </a:r>
            <a:r>
              <a:rPr lang="en-US" sz="3413" spc="-1" baseline="30000" dirty="0">
                <a:solidFill>
                  <a:srgbClr val="FFFFFF"/>
                </a:solidFill>
                <a:latin typeface="Arial"/>
              </a:rPr>
              <a:t>nd</a:t>
            </a:r>
            <a:r>
              <a:rPr lang="en-US" sz="3413" spc="-1" dirty="0">
                <a:solidFill>
                  <a:srgbClr val="FFFFFF"/>
                </a:solidFill>
                <a:latin typeface="Arial"/>
              </a:rPr>
              <a:t> (Tomball Bowl)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71408" y="75321"/>
            <a:ext cx="9411168" cy="1638300"/>
          </a:xfrm>
          <a:prstGeom prst="rect">
            <a:avLst/>
          </a:prstGeom>
        </p:spPr>
        <p:txBody>
          <a:bodyPr lIns="0" tIns="0" rIns="0" bIns="0" rtlCol="0" anchor="t">
            <a:spAutoFit/>
          </a:bodyPr>
          <a:lstStyle/>
          <a:p>
            <a:pPr algn="ctr">
              <a:lnSpc>
                <a:spcPts val="6143"/>
              </a:lnSpc>
            </a:pPr>
            <a:r>
              <a:rPr lang="en-US" sz="5119" spc="-1">
                <a:solidFill>
                  <a:srgbClr val="FFFFFF"/>
                </a:solidFill>
                <a:latin typeface="Arial"/>
              </a:rPr>
              <a:t>Group Buy Payments Due</a:t>
            </a:r>
          </a:p>
          <a:p>
            <a:pPr algn="ctr">
              <a:lnSpc>
                <a:spcPts val="6143"/>
              </a:lnSpc>
            </a:pPr>
            <a:r>
              <a:rPr lang="en-US" sz="5119" spc="-1">
                <a:solidFill>
                  <a:srgbClr val="FFFFFF"/>
                </a:solidFill>
                <a:latin typeface="Arial"/>
              </a:rPr>
              <a:t>Sept. 9, 2023</a:t>
            </a:r>
          </a:p>
        </p:txBody>
      </p:sp>
      <p:sp>
        <p:nvSpPr>
          <p:cNvPr id="3" name="TextBox 3"/>
          <p:cNvSpPr txBox="1"/>
          <p:nvPr/>
        </p:nvSpPr>
        <p:spPr>
          <a:xfrm>
            <a:off x="171408" y="1442781"/>
            <a:ext cx="9410784" cy="5475858"/>
          </a:xfrm>
          <a:prstGeom prst="rect">
            <a:avLst/>
          </a:prstGeom>
        </p:spPr>
        <p:txBody>
          <a:bodyPr lIns="0" tIns="0" rIns="0" bIns="0" rtlCol="0" anchor="t">
            <a:spAutoFit/>
          </a:bodyPr>
          <a:lstStyle/>
          <a:p>
            <a:pPr algn="l">
              <a:lnSpc>
                <a:spcPts val="3768"/>
              </a:lnSpc>
            </a:pPr>
            <a:endParaRPr dirty="0"/>
          </a:p>
          <a:p>
            <a:pPr marL="404131" lvl="1" indent="-202066" algn="l">
              <a:lnSpc>
                <a:spcPts val="3768"/>
              </a:lnSpc>
              <a:buFont typeface="Arial"/>
              <a:buChar char="•"/>
            </a:pPr>
            <a:r>
              <a:rPr lang="en-US" sz="3140" spc="-1" dirty="0">
                <a:solidFill>
                  <a:srgbClr val="FFFFFF"/>
                </a:solidFill>
                <a:latin typeface="Arial"/>
              </a:rPr>
              <a:t>All animal money is due </a:t>
            </a:r>
            <a:r>
              <a:rPr lang="en-US" sz="3140" u="sng" spc="-1" dirty="0">
                <a:solidFill>
                  <a:srgbClr val="FFFFFF"/>
                </a:solidFill>
                <a:latin typeface="Arial Bold"/>
              </a:rPr>
              <a:t>this day only</a:t>
            </a:r>
          </a:p>
          <a:p>
            <a:pPr marL="404131" lvl="1" indent="-202066" algn="l">
              <a:lnSpc>
                <a:spcPts val="3768"/>
              </a:lnSpc>
              <a:buFont typeface="Arial"/>
              <a:buChar char="•"/>
            </a:pPr>
            <a:r>
              <a:rPr lang="en-US" sz="3140" spc="-1" dirty="0">
                <a:solidFill>
                  <a:srgbClr val="FFFFFF"/>
                </a:solidFill>
                <a:latin typeface="Arial"/>
              </a:rPr>
              <a:t>At KMPC 8am to 11am</a:t>
            </a:r>
          </a:p>
          <a:p>
            <a:pPr marL="404131" lvl="1" indent="-202066" algn="l">
              <a:lnSpc>
                <a:spcPts val="3768"/>
              </a:lnSpc>
              <a:buFont typeface="Arial"/>
              <a:buChar char="•"/>
            </a:pPr>
            <a:r>
              <a:rPr lang="en-US" sz="3140" spc="-1" dirty="0">
                <a:solidFill>
                  <a:srgbClr val="FFFFFF"/>
                </a:solidFill>
                <a:latin typeface="Arial"/>
              </a:rPr>
              <a:t>Cashier's Check (KISD FFA Association)</a:t>
            </a:r>
          </a:p>
          <a:p>
            <a:pPr marL="404131" lvl="1" indent="-202066" algn="l">
              <a:lnSpc>
                <a:spcPts val="3768"/>
              </a:lnSpc>
              <a:buFont typeface="Arial"/>
              <a:buChar char="•"/>
            </a:pPr>
            <a:r>
              <a:rPr lang="en-US" sz="3140" spc="-1" dirty="0">
                <a:solidFill>
                  <a:srgbClr val="FFFFFF"/>
                </a:solidFill>
                <a:latin typeface="Arial"/>
              </a:rPr>
              <a:t>Money Order (KISD FFA Association)</a:t>
            </a:r>
          </a:p>
          <a:p>
            <a:pPr marL="404131" lvl="1" indent="-202066" algn="l">
              <a:lnSpc>
                <a:spcPts val="3768"/>
              </a:lnSpc>
              <a:buFont typeface="Arial"/>
              <a:buChar char="•"/>
            </a:pPr>
            <a:r>
              <a:rPr lang="en-US" sz="3140" spc="-1" dirty="0">
                <a:solidFill>
                  <a:srgbClr val="FFFFFF"/>
                </a:solidFill>
                <a:latin typeface="Arial"/>
              </a:rPr>
              <a:t>Credit Card (Visa, Master Card or Discover) will pay for all animals and entry fees</a:t>
            </a:r>
          </a:p>
          <a:p>
            <a:pPr marL="404131" lvl="1" indent="-202066" algn="l">
              <a:lnSpc>
                <a:spcPts val="3768"/>
              </a:lnSpc>
              <a:buFont typeface="Arial"/>
              <a:buChar char="•"/>
            </a:pPr>
            <a:r>
              <a:rPr lang="en-US" sz="3140" spc="-1" dirty="0">
                <a:solidFill>
                  <a:srgbClr val="FFFFFF"/>
                </a:solidFill>
                <a:latin typeface="Arial"/>
              </a:rPr>
              <a:t>A service fee will be charged for using credit cards</a:t>
            </a:r>
          </a:p>
          <a:p>
            <a:pPr marL="505164" lvl="1" indent="-252582" algn="l">
              <a:lnSpc>
                <a:spcPts val="4710"/>
              </a:lnSpc>
              <a:buFont typeface="Arial"/>
              <a:buChar char="•"/>
            </a:pPr>
            <a:r>
              <a:rPr lang="en-US" sz="3925" u="sng" spc="-1" dirty="0">
                <a:solidFill>
                  <a:srgbClr val="FFFFFF"/>
                </a:solidFill>
                <a:latin typeface="Arial Bold"/>
              </a:rPr>
              <a:t>NO PERSONAL CHECKS/ NO CASH</a:t>
            </a:r>
          </a:p>
          <a:p>
            <a:pPr marL="404131" lvl="1" indent="-202066" algn="l">
              <a:lnSpc>
                <a:spcPts val="3768"/>
              </a:lnSpc>
            </a:pPr>
            <a:endParaRPr lang="en-US" sz="3925" u="sng" spc="-1" dirty="0">
              <a:solidFill>
                <a:srgbClr val="FFFFFF"/>
              </a:solidFill>
              <a:latin typeface="Arial Bold"/>
            </a:endParaRPr>
          </a:p>
          <a:p>
            <a:pPr marL="404131" lvl="1" indent="-202066" algn="l">
              <a:lnSpc>
                <a:spcPts val="3768"/>
              </a:lnSpc>
            </a:pPr>
            <a:endParaRPr lang="en-US" sz="3925" u="sng" spc="-1" dirty="0">
              <a:solidFill>
                <a:srgbClr val="FFFFFF"/>
              </a:solidFill>
              <a:latin typeface="Arial Bo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59088" y="-48834"/>
            <a:ext cx="8598240" cy="1220850"/>
          </a:xfrm>
          <a:prstGeom prst="rect">
            <a:avLst/>
          </a:prstGeom>
        </p:spPr>
        <p:txBody>
          <a:bodyPr lIns="0" tIns="0" rIns="0" bIns="0" rtlCol="0" anchor="t">
            <a:spAutoFit/>
          </a:bodyPr>
          <a:lstStyle/>
          <a:p>
            <a:pPr algn="ctr">
              <a:lnSpc>
                <a:spcPts val="5631"/>
              </a:lnSpc>
            </a:pPr>
            <a:r>
              <a:rPr lang="en-US" sz="4693" spc="-1">
                <a:solidFill>
                  <a:srgbClr val="FFFFFF"/>
                </a:solidFill>
                <a:latin typeface="Arial"/>
              </a:rPr>
              <a:t>Reminders</a:t>
            </a:r>
          </a:p>
        </p:txBody>
      </p:sp>
      <p:sp>
        <p:nvSpPr>
          <p:cNvPr id="3" name="TextBox 3"/>
          <p:cNvSpPr txBox="1"/>
          <p:nvPr/>
        </p:nvSpPr>
        <p:spPr>
          <a:xfrm>
            <a:off x="579120" y="1035429"/>
            <a:ext cx="8595360" cy="4181475"/>
          </a:xfrm>
          <a:prstGeom prst="rect">
            <a:avLst/>
          </a:prstGeom>
        </p:spPr>
        <p:txBody>
          <a:bodyPr lIns="0" tIns="0" rIns="0" bIns="0" rtlCol="0" anchor="t">
            <a:spAutoFit/>
          </a:bodyPr>
          <a:lstStyle/>
          <a:p>
            <a:pPr algn="l">
              <a:lnSpc>
                <a:spcPts val="4095"/>
              </a:lnSpc>
            </a:pPr>
            <a:endParaRPr dirty="0"/>
          </a:p>
          <a:p>
            <a:pPr marL="439273" lvl="1" indent="-219637" algn="l">
              <a:lnSpc>
                <a:spcPts val="4095"/>
              </a:lnSpc>
              <a:buFont typeface="Arial"/>
              <a:buChar char="•"/>
            </a:pPr>
            <a:r>
              <a:rPr lang="en-US" sz="3413" spc="-1" dirty="0">
                <a:solidFill>
                  <a:srgbClr val="FFFFFF"/>
                </a:solidFill>
                <a:latin typeface="Arial"/>
              </a:rPr>
              <a:t>Check calendar on website for upcoming events ( </a:t>
            </a:r>
            <a:r>
              <a:rPr lang="en-US" sz="3413" spc="-1" dirty="0">
                <a:solidFill>
                  <a:srgbClr val="FFFFFF"/>
                </a:solidFill>
                <a:latin typeface="Arial"/>
                <a:hlinkClick r:id="rId2"/>
              </a:rPr>
              <a:t>www.klein.ffanow.org</a:t>
            </a:r>
            <a:r>
              <a:rPr lang="en-US" sz="3413" spc="-1" dirty="0">
                <a:solidFill>
                  <a:srgbClr val="FFFFFF"/>
                </a:solidFill>
                <a:latin typeface="Arial"/>
              </a:rPr>
              <a:t> )</a:t>
            </a:r>
          </a:p>
          <a:p>
            <a:pPr marL="439273" lvl="1" indent="-219637" algn="l">
              <a:lnSpc>
                <a:spcPts val="4095"/>
              </a:lnSpc>
              <a:buFont typeface="Arial"/>
              <a:buChar char="•"/>
            </a:pPr>
            <a:r>
              <a:rPr lang="en-US" sz="3413" spc="-1" dirty="0">
                <a:solidFill>
                  <a:srgbClr val="FFFFFF"/>
                </a:solidFill>
                <a:latin typeface="Arial"/>
              </a:rPr>
              <a:t>Watch for emails – Make sure your email is entered in database today. We do not use last year’s.</a:t>
            </a:r>
          </a:p>
          <a:p>
            <a:pPr marL="439273" lvl="1" indent="-219637" algn="l">
              <a:lnSpc>
                <a:spcPts val="4095"/>
              </a:lnSpc>
              <a:buFont typeface="Arial"/>
              <a:buChar char="•"/>
            </a:pPr>
            <a:r>
              <a:rPr lang="en-US" sz="3413" spc="-1" dirty="0">
                <a:solidFill>
                  <a:srgbClr val="FFFFFF"/>
                </a:solidFill>
                <a:latin typeface="Arial"/>
              </a:rPr>
              <a:t>Join the Remind for updates via text by texting @kleinffa23 to 81010.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59088" y="-48834"/>
            <a:ext cx="8598240" cy="718145"/>
          </a:xfrm>
          <a:prstGeom prst="rect">
            <a:avLst/>
          </a:prstGeom>
        </p:spPr>
        <p:txBody>
          <a:bodyPr lIns="0" tIns="0" rIns="0" bIns="0" rtlCol="0" anchor="t">
            <a:spAutoFit/>
          </a:bodyPr>
          <a:lstStyle/>
          <a:p>
            <a:pPr algn="ctr">
              <a:lnSpc>
                <a:spcPts val="5631"/>
              </a:lnSpc>
            </a:pPr>
            <a:r>
              <a:rPr lang="en-US" sz="4693" spc="-1" dirty="0">
                <a:solidFill>
                  <a:srgbClr val="FFFFFF"/>
                </a:solidFill>
                <a:latin typeface="Arial"/>
              </a:rPr>
              <a:t>Remind</a:t>
            </a:r>
          </a:p>
        </p:txBody>
      </p:sp>
      <p:sp>
        <p:nvSpPr>
          <p:cNvPr id="3" name="TextBox 3"/>
          <p:cNvSpPr txBox="1"/>
          <p:nvPr/>
        </p:nvSpPr>
        <p:spPr>
          <a:xfrm>
            <a:off x="748644" y="541701"/>
            <a:ext cx="8345868" cy="6803401"/>
          </a:xfrm>
          <a:prstGeom prst="rect">
            <a:avLst/>
          </a:prstGeom>
        </p:spPr>
        <p:txBody>
          <a:bodyPr wrap="square" lIns="0" tIns="0" rIns="0" bIns="0" rtlCol="0" anchor="t">
            <a:spAutoFit/>
          </a:bodyPr>
          <a:lstStyle/>
          <a:p>
            <a:pPr marL="439273" lvl="1" indent="-219637" algn="l">
              <a:lnSpc>
                <a:spcPts val="4095"/>
              </a:lnSpc>
              <a:buFont typeface="Arial"/>
              <a:buChar char="•"/>
            </a:pPr>
            <a:r>
              <a:rPr lang="en-US" sz="3413" spc="-1" dirty="0">
                <a:solidFill>
                  <a:srgbClr val="FFFFFF"/>
                </a:solidFill>
                <a:latin typeface="Arial"/>
              </a:rPr>
              <a:t>Heifer - @kleinheif</a:t>
            </a:r>
          </a:p>
          <a:p>
            <a:pPr marL="439273" lvl="1" indent="-219637" algn="l">
              <a:lnSpc>
                <a:spcPts val="4095"/>
              </a:lnSpc>
              <a:buFont typeface="Arial"/>
              <a:buChar char="•"/>
            </a:pPr>
            <a:r>
              <a:rPr lang="en-US" sz="3413" spc="-1" dirty="0">
                <a:solidFill>
                  <a:srgbClr val="FFFFFF"/>
                </a:solidFill>
                <a:latin typeface="Arial"/>
              </a:rPr>
              <a:t>Lambs - @kleinlambs</a:t>
            </a:r>
          </a:p>
          <a:p>
            <a:pPr marL="439273" lvl="1" indent="-219637" algn="l">
              <a:lnSpc>
                <a:spcPts val="4095"/>
              </a:lnSpc>
              <a:buFont typeface="Arial"/>
              <a:buChar char="•"/>
            </a:pPr>
            <a:r>
              <a:rPr lang="en-US" sz="3413" spc="-1" dirty="0">
                <a:solidFill>
                  <a:srgbClr val="FFFFFF"/>
                </a:solidFill>
                <a:latin typeface="Arial"/>
              </a:rPr>
              <a:t>Goats - @goat2324</a:t>
            </a:r>
          </a:p>
          <a:p>
            <a:pPr marL="439273" lvl="1" indent="-219637" algn="l">
              <a:lnSpc>
                <a:spcPts val="4095"/>
              </a:lnSpc>
              <a:buFont typeface="Arial"/>
              <a:buChar char="•"/>
            </a:pPr>
            <a:r>
              <a:rPr lang="en-US" sz="3413" spc="-1" dirty="0">
                <a:solidFill>
                  <a:srgbClr val="FFFFFF"/>
                </a:solidFill>
                <a:latin typeface="Arial"/>
              </a:rPr>
              <a:t>Pigs – @pigs2024</a:t>
            </a:r>
          </a:p>
          <a:p>
            <a:pPr marL="439273" lvl="1" indent="-219637" algn="l">
              <a:lnSpc>
                <a:spcPts val="4095"/>
              </a:lnSpc>
              <a:buFont typeface="Arial"/>
              <a:buChar char="•"/>
            </a:pPr>
            <a:r>
              <a:rPr lang="en-US" sz="3413" spc="-1" dirty="0">
                <a:solidFill>
                  <a:srgbClr val="FFFFFF"/>
                </a:solidFill>
                <a:latin typeface="Arial"/>
              </a:rPr>
              <a:t>Broilers – @broiler24</a:t>
            </a:r>
          </a:p>
          <a:p>
            <a:pPr marL="439273" lvl="1" indent="-219637" algn="l">
              <a:lnSpc>
                <a:spcPts val="4095"/>
              </a:lnSpc>
              <a:buFont typeface="Arial"/>
              <a:buChar char="•"/>
            </a:pPr>
            <a:r>
              <a:rPr lang="en-US" sz="3413" spc="-1" dirty="0">
                <a:solidFill>
                  <a:srgbClr val="FFFFFF"/>
                </a:solidFill>
                <a:latin typeface="Arial"/>
              </a:rPr>
              <a:t>Turkeys - @turkey2024</a:t>
            </a:r>
          </a:p>
          <a:p>
            <a:pPr marL="439273" lvl="1" indent="-219637" algn="l">
              <a:lnSpc>
                <a:spcPts val="4095"/>
              </a:lnSpc>
              <a:buFont typeface="Arial"/>
              <a:buChar char="•"/>
            </a:pPr>
            <a:r>
              <a:rPr lang="en-US" sz="3413" spc="-1" dirty="0">
                <a:solidFill>
                  <a:srgbClr val="FFFFFF"/>
                </a:solidFill>
                <a:latin typeface="Arial"/>
              </a:rPr>
              <a:t>Fryer Rabbits - @fryer2324</a:t>
            </a:r>
          </a:p>
          <a:p>
            <a:pPr marL="439273" lvl="1" indent="-219637" algn="l">
              <a:lnSpc>
                <a:spcPts val="4095"/>
              </a:lnSpc>
              <a:buFont typeface="Arial"/>
              <a:buChar char="•"/>
            </a:pPr>
            <a:r>
              <a:rPr lang="en-US" sz="3413" spc="-1" dirty="0">
                <a:solidFill>
                  <a:srgbClr val="FFFFFF"/>
                </a:solidFill>
                <a:latin typeface="Arial"/>
              </a:rPr>
              <a:t>Breeding Rabbits - @breedrab24</a:t>
            </a:r>
          </a:p>
          <a:p>
            <a:pPr marL="439273" lvl="1" indent="-219637" algn="l">
              <a:lnSpc>
                <a:spcPts val="4095"/>
              </a:lnSpc>
              <a:buFont typeface="Arial"/>
              <a:buChar char="•"/>
            </a:pPr>
            <a:r>
              <a:rPr lang="en-US" sz="3413" spc="-1" dirty="0">
                <a:solidFill>
                  <a:srgbClr val="FFFFFF"/>
                </a:solidFill>
                <a:latin typeface="Arial"/>
              </a:rPr>
              <a:t>Breeding Poultry - @breedpou24</a:t>
            </a:r>
          </a:p>
          <a:p>
            <a:pPr marL="439273" lvl="1" indent="-219637" algn="l">
              <a:lnSpc>
                <a:spcPts val="4095"/>
              </a:lnSpc>
              <a:buFont typeface="Arial"/>
              <a:buChar char="•"/>
            </a:pPr>
            <a:r>
              <a:rPr lang="en-US" sz="3413" spc="-1" dirty="0">
                <a:solidFill>
                  <a:srgbClr val="FFFFFF"/>
                </a:solidFill>
                <a:latin typeface="Arial"/>
              </a:rPr>
              <a:t>Floral - @flor2324</a:t>
            </a:r>
          </a:p>
          <a:p>
            <a:pPr marL="439273" lvl="1" indent="-219637" algn="l">
              <a:lnSpc>
                <a:spcPts val="4095"/>
              </a:lnSpc>
              <a:buFont typeface="Arial"/>
              <a:buChar char="•"/>
            </a:pPr>
            <a:r>
              <a:rPr lang="en-US" sz="3413" spc="-1" dirty="0">
                <a:solidFill>
                  <a:srgbClr val="FFFFFF"/>
                </a:solidFill>
                <a:latin typeface="Arial"/>
              </a:rPr>
              <a:t>Horticulture – hort202324</a:t>
            </a:r>
          </a:p>
          <a:p>
            <a:pPr marL="439273" lvl="1" indent="-219637" algn="l">
              <a:lnSpc>
                <a:spcPts val="4095"/>
              </a:lnSpc>
              <a:buFont typeface="Arial"/>
              <a:buChar char="•"/>
            </a:pPr>
            <a:r>
              <a:rPr lang="en-US" sz="3413" spc="-1" dirty="0" err="1">
                <a:solidFill>
                  <a:srgbClr val="FFFFFF"/>
                </a:solidFill>
                <a:latin typeface="Arial"/>
              </a:rPr>
              <a:t>Agscience</a:t>
            </a:r>
            <a:r>
              <a:rPr lang="en-US" sz="3413" spc="-1" dirty="0">
                <a:solidFill>
                  <a:srgbClr val="FFFFFF"/>
                </a:solidFill>
                <a:latin typeface="Arial"/>
              </a:rPr>
              <a:t> - @kleinagsci</a:t>
            </a:r>
          </a:p>
          <a:p>
            <a:pPr marL="439273" lvl="1" indent="-219637" algn="l">
              <a:lnSpc>
                <a:spcPts val="4095"/>
              </a:lnSpc>
              <a:buFont typeface="Arial"/>
              <a:buChar char="•"/>
            </a:pPr>
            <a:r>
              <a:rPr lang="en-US" sz="3413" spc="-1" dirty="0">
                <a:solidFill>
                  <a:srgbClr val="FFFFFF"/>
                </a:solidFill>
                <a:latin typeface="Arial"/>
              </a:rPr>
              <a:t>Photography - @photg2324</a:t>
            </a:r>
          </a:p>
        </p:txBody>
      </p:sp>
    </p:spTree>
    <p:extLst>
      <p:ext uri="{BB962C8B-B14F-4D97-AF65-F5344CB8AC3E}">
        <p14:creationId xmlns:p14="http://schemas.microsoft.com/office/powerpoint/2010/main" val="2157562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731520" y="1476146"/>
            <a:ext cx="8290560" cy="4362907"/>
          </a:xfrm>
          <a:custGeom>
            <a:avLst/>
            <a:gdLst/>
            <a:ahLst/>
            <a:cxnLst/>
            <a:rect l="l" t="t" r="r" b="b"/>
            <a:pathLst>
              <a:path w="8290560" h="4362907">
                <a:moveTo>
                  <a:pt x="0" y="0"/>
                </a:moveTo>
                <a:lnTo>
                  <a:pt x="8290560" y="0"/>
                </a:lnTo>
                <a:lnTo>
                  <a:pt x="8290560" y="4362908"/>
                </a:lnTo>
                <a:lnTo>
                  <a:pt x="0" y="436290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9120" y="1887855"/>
            <a:ext cx="8595360" cy="4695825"/>
          </a:xfrm>
          <a:prstGeom prst="rect">
            <a:avLst/>
          </a:prstGeom>
        </p:spPr>
        <p:txBody>
          <a:bodyPr lIns="0" tIns="0" rIns="0" bIns="0" rtlCol="0" anchor="t">
            <a:spAutoFit/>
          </a:bodyPr>
          <a:lstStyle/>
          <a:p>
            <a:pPr marL="736938" lvl="1" indent="-368469">
              <a:lnSpc>
                <a:spcPts val="4095"/>
              </a:lnSpc>
              <a:buFont typeface="Arial"/>
              <a:buChar char="•"/>
            </a:pPr>
            <a:r>
              <a:rPr lang="en-US" sz="3413" u="sng" dirty="0">
                <a:solidFill>
                  <a:srgbClr val="FFFFFF"/>
                </a:solidFill>
                <a:latin typeface="Arial Bold"/>
              </a:rPr>
              <a:t>A separate amount for all pen fees and barn cards will be due by Sept 22</a:t>
            </a:r>
            <a:r>
              <a:rPr lang="en-US" sz="3413" u="sng" baseline="30000" dirty="0">
                <a:solidFill>
                  <a:srgbClr val="FFFFFF"/>
                </a:solidFill>
                <a:latin typeface="Arial Bold"/>
              </a:rPr>
              <a:t>nd</a:t>
            </a:r>
            <a:r>
              <a:rPr lang="en-US" sz="3413" u="sng" dirty="0">
                <a:solidFill>
                  <a:srgbClr val="FFFFFF"/>
                </a:solidFill>
                <a:latin typeface="Arial Bold"/>
              </a:rPr>
              <a:t>   to Mrs. Brummond</a:t>
            </a:r>
          </a:p>
          <a:p>
            <a:pPr marL="736938" lvl="1" indent="-368469" algn="l">
              <a:lnSpc>
                <a:spcPts val="4095"/>
              </a:lnSpc>
              <a:buFont typeface="Arial"/>
              <a:buChar char="•"/>
            </a:pPr>
            <a:r>
              <a:rPr lang="en-US" sz="3413" dirty="0">
                <a:solidFill>
                  <a:srgbClr val="FFFFFF"/>
                </a:solidFill>
                <a:latin typeface="Arial"/>
              </a:rPr>
              <a:t>Cash, cashiers check, money order or personal check to Klein FFA </a:t>
            </a:r>
          </a:p>
          <a:p>
            <a:pPr marL="1473877" lvl="2" indent="-491292" algn="l">
              <a:lnSpc>
                <a:spcPts val="4095"/>
              </a:lnSpc>
              <a:buFont typeface="Arial"/>
              <a:buChar char="⚬"/>
            </a:pPr>
            <a:r>
              <a:rPr lang="en-US" sz="3413" dirty="0">
                <a:solidFill>
                  <a:srgbClr val="FFFFFF"/>
                </a:solidFill>
                <a:latin typeface="Arial"/>
              </a:rPr>
              <a:t>NO CREDIT CARD</a:t>
            </a:r>
          </a:p>
          <a:p>
            <a:pPr marL="736939" lvl="1" indent="-368469" algn="l">
              <a:lnSpc>
                <a:spcPts val="4095"/>
              </a:lnSpc>
              <a:buFont typeface="Arial"/>
              <a:buChar char="•"/>
            </a:pPr>
            <a:r>
              <a:rPr lang="en-US" sz="3413" spc="-1" dirty="0">
                <a:solidFill>
                  <a:srgbClr val="FFFFFF"/>
                </a:solidFill>
                <a:latin typeface="Arial"/>
              </a:rPr>
              <a:t>These fees can be paid for when you buy animals on September 9</a:t>
            </a:r>
            <a:r>
              <a:rPr lang="en-US" sz="3413" spc="-1" baseline="30000" dirty="0">
                <a:solidFill>
                  <a:srgbClr val="FFFFFF"/>
                </a:solidFill>
                <a:latin typeface="Arial"/>
              </a:rPr>
              <a:t>th</a:t>
            </a:r>
            <a:r>
              <a:rPr lang="en-US" sz="3413" spc="-1" dirty="0">
                <a:solidFill>
                  <a:srgbClr val="FFFFFF"/>
                </a:solidFill>
                <a:latin typeface="Arial"/>
              </a:rPr>
              <a:t> </a:t>
            </a:r>
          </a:p>
          <a:p>
            <a:pPr marL="439273" lvl="1" indent="-219637" algn="l">
              <a:lnSpc>
                <a:spcPts val="4095"/>
              </a:lnSpc>
            </a:pPr>
            <a:endParaRPr lang="en-US" sz="3413" b="1" spc="-1" dirty="0">
              <a:solidFill>
                <a:srgbClr val="FFFFFF"/>
              </a:solidFill>
              <a:latin typeface="Arial"/>
            </a:endParaRPr>
          </a:p>
        </p:txBody>
      </p:sp>
      <p:sp>
        <p:nvSpPr>
          <p:cNvPr id="3" name="TextBox 3"/>
          <p:cNvSpPr txBox="1"/>
          <p:nvPr/>
        </p:nvSpPr>
        <p:spPr>
          <a:xfrm>
            <a:off x="171216" y="213346"/>
            <a:ext cx="9411168" cy="1564531"/>
          </a:xfrm>
          <a:prstGeom prst="rect">
            <a:avLst/>
          </a:prstGeom>
        </p:spPr>
        <p:txBody>
          <a:bodyPr lIns="0" tIns="0" rIns="0" bIns="0" rtlCol="0" anchor="t">
            <a:spAutoFit/>
          </a:bodyPr>
          <a:lstStyle/>
          <a:p>
            <a:pPr algn="ctr">
              <a:lnSpc>
                <a:spcPts val="6143"/>
              </a:lnSpc>
            </a:pPr>
            <a:r>
              <a:rPr lang="en-US" sz="5119" spc="-1" dirty="0">
                <a:solidFill>
                  <a:srgbClr val="FFFFFF"/>
                </a:solidFill>
                <a:latin typeface="Arial"/>
              </a:rPr>
              <a:t>Pen Fees/Barn Cards</a:t>
            </a:r>
          </a:p>
          <a:p>
            <a:pPr algn="ctr">
              <a:lnSpc>
                <a:spcPts val="6143"/>
              </a:lnSpc>
            </a:pPr>
            <a:r>
              <a:rPr lang="en-US" sz="5119" spc="-1" dirty="0">
                <a:solidFill>
                  <a:srgbClr val="FFFFFF"/>
                </a:solidFill>
                <a:latin typeface="Arial"/>
              </a:rPr>
              <a:t>Due Sept. 22,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79120" y="1104900"/>
            <a:ext cx="8595360" cy="4981575"/>
          </a:xfrm>
          <a:prstGeom prst="rect">
            <a:avLst/>
          </a:prstGeom>
        </p:spPr>
        <p:txBody>
          <a:bodyPr lIns="0" tIns="0" rIns="0" bIns="0" rtlCol="0" anchor="t">
            <a:spAutoFit/>
          </a:bodyPr>
          <a:lstStyle/>
          <a:p>
            <a:pPr algn="ctr">
              <a:lnSpc>
                <a:spcPts val="7680"/>
              </a:lnSpc>
            </a:pPr>
            <a:r>
              <a:rPr lang="en-US" sz="6400" spc="-1">
                <a:solidFill>
                  <a:srgbClr val="FFFFFF"/>
                </a:solidFill>
                <a:latin typeface="Arial"/>
              </a:rPr>
              <a:t>Do </a:t>
            </a:r>
            <a:r>
              <a:rPr lang="en-US" sz="6400" u="sng" spc="-1">
                <a:solidFill>
                  <a:srgbClr val="FFFFFF"/>
                </a:solidFill>
                <a:latin typeface="Arial"/>
              </a:rPr>
              <a:t>NOT</a:t>
            </a:r>
            <a:r>
              <a:rPr lang="en-US" sz="6400" spc="-1">
                <a:solidFill>
                  <a:srgbClr val="FFFFFF"/>
                </a:solidFill>
                <a:latin typeface="Arial"/>
              </a:rPr>
              <a:t> include your pen fees with your animal money. They will be separate payments.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2760</Words>
  <Application>Microsoft Office PowerPoint</Application>
  <PresentationFormat>Custom</PresentationFormat>
  <Paragraphs>359</Paragraphs>
  <Slides>72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Broadway Bold</vt:lpstr>
      <vt:lpstr>Arial Italics</vt:lpstr>
      <vt:lpstr>Frankfurter Medium</vt:lpstr>
      <vt:lpstr>Calibri</vt:lpstr>
      <vt:lpstr>Arial</vt:lpstr>
      <vt:lpstr>Arial Bold Italics</vt:lpstr>
      <vt:lpstr>Arial Bold</vt:lpstr>
      <vt:lpstr>Broadway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Klein FFA Project Rules slide 2023.ppt</dc:title>
  <cp:lastModifiedBy>Brummond, Rebecca</cp:lastModifiedBy>
  <cp:revision>5</cp:revision>
  <dcterms:created xsi:type="dcterms:W3CDTF">2006-08-16T00:00:00Z</dcterms:created>
  <dcterms:modified xsi:type="dcterms:W3CDTF">2023-08-29T23:36:27Z</dcterms:modified>
  <dc:identifier>DAFs27pp8d4</dc:identifier>
</cp:coreProperties>
</file>